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6" r:id="rId2"/>
    <p:sldId id="259" r:id="rId3"/>
    <p:sldId id="268" r:id="rId4"/>
    <p:sldId id="262" r:id="rId5"/>
    <p:sldId id="256" r:id="rId6"/>
    <p:sldId id="257" r:id="rId7"/>
    <p:sldId id="264" r:id="rId8"/>
    <p:sldId id="263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74000"/>
                      <a:satMod val="130000"/>
                      <a:lumMod val="90000"/>
                    </a:schemeClr>
                    <a:schemeClr val="accent5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74000"/>
                      <a:satMod val="130000"/>
                      <a:lumMod val="90000"/>
                    </a:schemeClr>
                    <a:schemeClr val="accent6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359142607174097E-2"/>
                  <c:y val="-0.104114663602992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66404199475028E-4"/>
                  <c:y val="-6.77641718272760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0555555555555561E-2"/>
                  <c:y val="7.55429147868971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Lack of </a:t>
                    </a:r>
                    <a:fld id="{6FB4E5B3-96A8-449C-BDF5-3D71F6A06C6D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0B976D93-D5F3-4ADB-891D-D03C0EB74BC2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4722222222222"/>
                      <c:h val="0.1574733096085409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Undecided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18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1">
                  <a:duotone>
                    <a:schemeClr val="accent5">
                      <a:shade val="74000"/>
                      <a:satMod val="130000"/>
                      <a:lumMod val="90000"/>
                    </a:schemeClr>
                    <a:schemeClr val="accent5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cat>
            <c:strRef>
              <c:f>Sheet1!$A$2:$A$6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Undecided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86474200016081E-2"/>
          <c:y val="1.7882256464787725E-2"/>
          <c:w val="0.95542705159996788"/>
          <c:h val="0.921318071554934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cat>
            <c:strRef>
              <c:f>Sheet1!$A$2:$A$5</c:f>
              <c:strCache>
                <c:ptCount val="3"/>
                <c:pt idx="0">
                  <c:v>Roadway Capacity</c:v>
                </c:pt>
                <c:pt idx="1">
                  <c:v>Roadway Conditions</c:v>
                </c:pt>
                <c:pt idx="2">
                  <c:v>Public Transportation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7606</c:v>
                </c:pt>
                <c:pt idx="1">
                  <c:v>3122</c:v>
                </c:pt>
                <c:pt idx="2">
                  <c:v>2239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2B13B-8EB8-48B6-8AA0-698DFB2E0ED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B9797-CF60-4F21-A09F-EFB9F0554523}">
      <dgm:prSet phldrT="[Text]" custT="1"/>
      <dgm:spPr>
        <a:noFill/>
      </dgm:spPr>
      <dgm:t>
        <a:bodyPr/>
        <a:lstStyle/>
        <a:p>
          <a:r>
            <a:rPr lang="en-US" sz="3200" b="1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Small Area Transportation Studies</a:t>
          </a:r>
          <a:endParaRPr lang="en-US" sz="3200" b="1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64BF947-3A38-4D93-A150-3CA894FEB554}" type="parTrans" cxnId="{CB7898C2-ABA9-4630-86E8-170823535A1C}">
      <dgm:prSet/>
      <dgm:spPr/>
      <dgm:t>
        <a:bodyPr/>
        <a:lstStyle/>
        <a:p>
          <a:endParaRPr lang="en-US"/>
        </a:p>
      </dgm:t>
    </dgm:pt>
    <dgm:pt modelId="{8E59A7F4-6992-42DD-BCFC-45F02D2A231E}" type="sibTrans" cxnId="{CB7898C2-ABA9-4630-86E8-170823535A1C}">
      <dgm:prSet/>
      <dgm:spPr/>
      <dgm:t>
        <a:bodyPr/>
        <a:lstStyle/>
        <a:p>
          <a:endParaRPr lang="en-US"/>
        </a:p>
      </dgm:t>
    </dgm:pt>
    <dgm:pt modelId="{B02E5F72-4B8C-40A4-AE4C-801DCF91F587}">
      <dgm:prSet phldrT="[Text]" custT="1"/>
      <dgm:spPr>
        <a:noFill/>
      </dgm:spPr>
      <dgm:t>
        <a:bodyPr/>
        <a:lstStyle/>
        <a:p>
          <a:r>
            <a:rPr lang="en-US" sz="3200" b="1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Regional </a:t>
          </a:r>
        </a:p>
        <a:p>
          <a:r>
            <a:rPr lang="en-US" sz="3200" b="1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Studies</a:t>
          </a:r>
          <a:endParaRPr lang="en-US" sz="3200" b="1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2AFE49B-8F0B-4867-991F-82E5F95BEE9A}" type="parTrans" cxnId="{F746E875-E442-40F9-941C-8F527ED40274}">
      <dgm:prSet/>
      <dgm:spPr/>
      <dgm:t>
        <a:bodyPr/>
        <a:lstStyle/>
        <a:p>
          <a:endParaRPr lang="en-US"/>
        </a:p>
      </dgm:t>
    </dgm:pt>
    <dgm:pt modelId="{A0036662-D7DB-4DAD-B868-894FA95D1C8E}" type="sibTrans" cxnId="{F746E875-E442-40F9-941C-8F527ED40274}">
      <dgm:prSet/>
      <dgm:spPr/>
      <dgm:t>
        <a:bodyPr/>
        <a:lstStyle/>
        <a:p>
          <a:endParaRPr lang="en-US"/>
        </a:p>
      </dgm:t>
    </dgm:pt>
    <dgm:pt modelId="{0BC5B3FF-60E4-45C5-8269-802DE26B3D93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Southern Pinal Regional Corridors PARA Study</a:t>
          </a:r>
          <a:endParaRPr lang="en-US" sz="1200" dirty="0">
            <a:solidFill>
              <a:schemeClr val="tx1"/>
            </a:solidFill>
          </a:endParaRPr>
        </a:p>
      </dgm:t>
    </dgm:pt>
    <dgm:pt modelId="{BF283D18-0F64-4E91-8335-33726828CE2D}" type="parTrans" cxnId="{A6C6094B-D514-4476-9D86-EB79A9741E13}">
      <dgm:prSet/>
      <dgm:spPr/>
      <dgm:t>
        <a:bodyPr/>
        <a:lstStyle/>
        <a:p>
          <a:endParaRPr lang="en-US"/>
        </a:p>
      </dgm:t>
    </dgm:pt>
    <dgm:pt modelId="{0151F9B9-A2D4-4907-A532-56360F069B6C}" type="sibTrans" cxnId="{A6C6094B-D514-4476-9D86-EB79A9741E13}">
      <dgm:prSet/>
      <dgm:spPr/>
      <dgm:t>
        <a:bodyPr/>
        <a:lstStyle/>
        <a:p>
          <a:endParaRPr lang="en-US"/>
        </a:p>
      </dgm:t>
    </dgm:pt>
    <dgm:pt modelId="{4E740446-68BF-4272-9FA5-F8520C954247}">
      <dgm:prSet phldrT="[Text]" custT="1"/>
      <dgm:spPr>
        <a:noFill/>
      </dgm:spPr>
      <dgm:t>
        <a:bodyPr/>
        <a:lstStyle/>
        <a:p>
          <a:r>
            <a:rPr lang="en-US" sz="3200" b="1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Local Agency Studies</a:t>
          </a:r>
          <a:endParaRPr lang="en-US" sz="3200" b="1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BF15C19-AD7F-41DB-B7A1-3F2046041406}" type="parTrans" cxnId="{7792AC6E-38C2-4AE5-8389-41B75F61D9FA}">
      <dgm:prSet/>
      <dgm:spPr/>
      <dgm:t>
        <a:bodyPr/>
        <a:lstStyle/>
        <a:p>
          <a:endParaRPr lang="en-US"/>
        </a:p>
      </dgm:t>
    </dgm:pt>
    <dgm:pt modelId="{78040FF4-8FA9-4E39-82F6-3E4C19B58871}" type="sibTrans" cxnId="{7792AC6E-38C2-4AE5-8389-41B75F61D9FA}">
      <dgm:prSet/>
      <dgm:spPr/>
      <dgm:t>
        <a:bodyPr/>
        <a:lstStyle/>
        <a:p>
          <a:endParaRPr lang="en-US"/>
        </a:p>
      </dgm:t>
    </dgm:pt>
    <dgm:pt modelId="{4FB7D3F6-9A1A-4FE2-9429-B50F8F603D47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Coolidge Comprehensive Transportation Feasibility Study</a:t>
          </a:r>
          <a:endParaRPr lang="en-US" sz="1200" dirty="0">
            <a:solidFill>
              <a:schemeClr val="tx1"/>
            </a:solidFill>
          </a:endParaRPr>
        </a:p>
      </dgm:t>
    </dgm:pt>
    <dgm:pt modelId="{CE6A1775-D522-4DFB-B257-DC9D97EF2282}" type="parTrans" cxnId="{56C537A2-A527-4FE7-B6FB-EA1D06E39C1C}">
      <dgm:prSet/>
      <dgm:spPr/>
      <dgm:t>
        <a:bodyPr/>
        <a:lstStyle/>
        <a:p>
          <a:endParaRPr lang="en-US"/>
        </a:p>
      </dgm:t>
    </dgm:pt>
    <dgm:pt modelId="{C4601C70-3F72-479E-97B8-3F4E8EA50D6C}" type="sibTrans" cxnId="{56C537A2-A527-4FE7-B6FB-EA1D06E39C1C}">
      <dgm:prSet/>
      <dgm:spPr/>
      <dgm:t>
        <a:bodyPr/>
        <a:lstStyle/>
        <a:p>
          <a:endParaRPr lang="en-US"/>
        </a:p>
      </dgm:t>
    </dgm:pt>
    <dgm:pt modelId="{BA4E2393-AFD4-4613-A1DB-32894AF4DF3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Maricopa Area Transportation Plan </a:t>
          </a:r>
          <a:endParaRPr lang="en-US" sz="1200" dirty="0">
            <a:solidFill>
              <a:schemeClr val="tx1"/>
            </a:solidFill>
          </a:endParaRPr>
        </a:p>
      </dgm:t>
    </dgm:pt>
    <dgm:pt modelId="{F057F79A-0728-420B-8B6F-D8A49BDC9595}" type="parTrans" cxnId="{8B3DCFCB-C5D0-4020-9488-348358486113}">
      <dgm:prSet/>
      <dgm:spPr/>
      <dgm:t>
        <a:bodyPr/>
        <a:lstStyle/>
        <a:p>
          <a:endParaRPr lang="en-US"/>
        </a:p>
      </dgm:t>
    </dgm:pt>
    <dgm:pt modelId="{9307698A-E52A-4B39-B6F3-EF7D18D1DD79}" type="sibTrans" cxnId="{8B3DCFCB-C5D0-4020-9488-348358486113}">
      <dgm:prSet/>
      <dgm:spPr/>
      <dgm:t>
        <a:bodyPr/>
        <a:lstStyle/>
        <a:p>
          <a:endParaRPr lang="en-US"/>
        </a:p>
      </dgm:t>
    </dgm:pt>
    <dgm:pt modelId="{47356293-EBA4-4458-AD46-4F4F7DEACBBB}">
      <dgm:prSet phldrT="[Text]"/>
      <dgm:spPr/>
      <dgm:t>
        <a:bodyPr/>
        <a:lstStyle/>
        <a:p>
          <a:endParaRPr lang="en-US" sz="1000" dirty="0"/>
        </a:p>
      </dgm:t>
    </dgm:pt>
    <dgm:pt modelId="{D5B30019-DBBB-49DD-9084-A4DD01EEFFAC}" type="parTrans" cxnId="{0CD41E37-A9A4-43F1-AEBA-FA27953A0A3D}">
      <dgm:prSet/>
      <dgm:spPr/>
      <dgm:t>
        <a:bodyPr/>
        <a:lstStyle/>
        <a:p>
          <a:endParaRPr lang="en-US"/>
        </a:p>
      </dgm:t>
    </dgm:pt>
    <dgm:pt modelId="{082C675D-E109-4401-B872-3C8F44A5DDD1}" type="sibTrans" cxnId="{0CD41E37-A9A4-43F1-AEBA-FA27953A0A3D}">
      <dgm:prSet/>
      <dgm:spPr/>
      <dgm:t>
        <a:bodyPr/>
        <a:lstStyle/>
        <a:p>
          <a:endParaRPr lang="en-US"/>
        </a:p>
      </dgm:t>
    </dgm:pt>
    <dgm:pt modelId="{B1E20E44-48A7-49BC-A586-39E32F0DA3A3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Casa Grande</a:t>
          </a:r>
          <a:endParaRPr lang="en-US" sz="1200" dirty="0">
            <a:solidFill>
              <a:schemeClr val="tx1"/>
            </a:solidFill>
          </a:endParaRPr>
        </a:p>
      </dgm:t>
    </dgm:pt>
    <dgm:pt modelId="{1B48FE5B-289F-4214-A74F-0562AA81CD84}" type="parTrans" cxnId="{035972E9-2F01-48AF-83AE-AD8EA4A1826B}">
      <dgm:prSet/>
      <dgm:spPr/>
      <dgm:t>
        <a:bodyPr/>
        <a:lstStyle/>
        <a:p>
          <a:endParaRPr lang="en-US"/>
        </a:p>
      </dgm:t>
    </dgm:pt>
    <dgm:pt modelId="{7A87B8B7-8611-44E5-A1F6-2C1D8199C0EA}" type="sibTrans" cxnId="{035972E9-2F01-48AF-83AE-AD8EA4A1826B}">
      <dgm:prSet/>
      <dgm:spPr/>
      <dgm:t>
        <a:bodyPr/>
        <a:lstStyle/>
        <a:p>
          <a:endParaRPr lang="en-US"/>
        </a:p>
      </dgm:t>
    </dgm:pt>
    <dgm:pt modelId="{46E130B2-B057-4DE5-8209-32D62CDE454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Coolidge-Florence Regional</a:t>
          </a:r>
          <a:endParaRPr lang="en-US" sz="1200" dirty="0">
            <a:solidFill>
              <a:schemeClr val="tx1"/>
            </a:solidFill>
          </a:endParaRPr>
        </a:p>
      </dgm:t>
    </dgm:pt>
    <dgm:pt modelId="{BE3B19C2-4DC9-48B7-9ADE-E6679BC68806}" type="parTrans" cxnId="{C4C65B9A-615A-404A-B1A2-7147CFC0FDFB}">
      <dgm:prSet/>
      <dgm:spPr/>
      <dgm:t>
        <a:bodyPr/>
        <a:lstStyle/>
        <a:p>
          <a:endParaRPr lang="en-US"/>
        </a:p>
      </dgm:t>
    </dgm:pt>
    <dgm:pt modelId="{4A9BA164-3453-4CE1-AC9E-A640F439A440}" type="sibTrans" cxnId="{C4C65B9A-615A-404A-B1A2-7147CFC0FDFB}">
      <dgm:prSet/>
      <dgm:spPr/>
      <dgm:t>
        <a:bodyPr/>
        <a:lstStyle/>
        <a:p>
          <a:endParaRPr lang="en-US"/>
        </a:p>
      </dgm:t>
    </dgm:pt>
    <dgm:pt modelId="{D4844EC7-9847-4E4A-8D5E-0A51EEBF925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Eloy</a:t>
          </a:r>
          <a:endParaRPr lang="en-US" sz="1200" dirty="0">
            <a:solidFill>
              <a:schemeClr val="tx1"/>
            </a:solidFill>
          </a:endParaRPr>
        </a:p>
      </dgm:t>
    </dgm:pt>
    <dgm:pt modelId="{8688B09C-D342-4C49-9B36-CCA7144B4658}" type="parTrans" cxnId="{81D775DF-A409-4140-9D8B-3E6A3450E5F1}">
      <dgm:prSet/>
      <dgm:spPr/>
      <dgm:t>
        <a:bodyPr/>
        <a:lstStyle/>
        <a:p>
          <a:endParaRPr lang="en-US"/>
        </a:p>
      </dgm:t>
    </dgm:pt>
    <dgm:pt modelId="{12E938D4-12D7-49B7-9FF3-2987698A4F0B}" type="sibTrans" cxnId="{81D775DF-A409-4140-9D8B-3E6A3450E5F1}">
      <dgm:prSet/>
      <dgm:spPr/>
      <dgm:t>
        <a:bodyPr/>
        <a:lstStyle/>
        <a:p>
          <a:endParaRPr lang="en-US"/>
        </a:p>
      </dgm:t>
    </dgm:pt>
    <dgm:pt modelId="{789C594F-B787-4589-878D-5203FEFBB3B9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Pinal County</a:t>
          </a:r>
          <a:endParaRPr lang="en-US" sz="1200" dirty="0">
            <a:solidFill>
              <a:schemeClr val="tx1"/>
            </a:solidFill>
          </a:endParaRPr>
        </a:p>
      </dgm:t>
    </dgm:pt>
    <dgm:pt modelId="{F268A465-72C3-4330-9EC1-4750F8BA16B4}" type="parTrans" cxnId="{E06B049E-9F12-48ED-B1F4-8C1A53E0C7F4}">
      <dgm:prSet/>
      <dgm:spPr/>
      <dgm:t>
        <a:bodyPr/>
        <a:lstStyle/>
        <a:p>
          <a:endParaRPr lang="en-US"/>
        </a:p>
      </dgm:t>
    </dgm:pt>
    <dgm:pt modelId="{45CCF299-C278-46CD-AF21-6615D89AFB67}" type="sibTrans" cxnId="{E06B049E-9F12-48ED-B1F4-8C1A53E0C7F4}">
      <dgm:prSet/>
      <dgm:spPr/>
      <dgm:t>
        <a:bodyPr/>
        <a:lstStyle/>
        <a:p>
          <a:endParaRPr lang="en-US"/>
        </a:p>
      </dgm:t>
    </dgm:pt>
    <dgm:pt modelId="{F4ECD490-651C-44FE-B1F1-7E9181719BF9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Maricopa</a:t>
          </a:r>
          <a:endParaRPr lang="en-US" sz="1200" dirty="0">
            <a:solidFill>
              <a:schemeClr val="tx1"/>
            </a:solidFill>
          </a:endParaRPr>
        </a:p>
      </dgm:t>
    </dgm:pt>
    <dgm:pt modelId="{DCDB80EF-C364-4DEE-B37B-66C5E39EEED7}" type="parTrans" cxnId="{D332A5BC-448B-4C06-AA93-B4C182018B76}">
      <dgm:prSet/>
      <dgm:spPr/>
      <dgm:t>
        <a:bodyPr/>
        <a:lstStyle/>
        <a:p>
          <a:endParaRPr lang="en-US"/>
        </a:p>
      </dgm:t>
    </dgm:pt>
    <dgm:pt modelId="{7207AEFF-41D3-4876-9032-87AB19F0B53A}" type="sibTrans" cxnId="{D332A5BC-448B-4C06-AA93-B4C182018B76}">
      <dgm:prSet/>
      <dgm:spPr/>
      <dgm:t>
        <a:bodyPr/>
        <a:lstStyle/>
        <a:p>
          <a:endParaRPr lang="en-US"/>
        </a:p>
      </dgm:t>
    </dgm:pt>
    <dgm:pt modelId="{5035FF13-2C6D-4506-967D-EAA0D7C54D8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North-South Corridor Study</a:t>
          </a:r>
          <a:endParaRPr lang="en-US" sz="1000" dirty="0">
            <a:solidFill>
              <a:schemeClr val="tx1"/>
            </a:solidFill>
          </a:endParaRPr>
        </a:p>
      </dgm:t>
    </dgm:pt>
    <dgm:pt modelId="{CD2421B1-DABF-45C6-95DB-00AE280A95AC}" type="parTrans" cxnId="{57335915-5566-4D5F-AD89-066DBEF2B782}">
      <dgm:prSet/>
      <dgm:spPr/>
      <dgm:t>
        <a:bodyPr/>
        <a:lstStyle/>
        <a:p>
          <a:endParaRPr lang="en-US"/>
        </a:p>
      </dgm:t>
    </dgm:pt>
    <dgm:pt modelId="{59D399BA-0E64-42B4-9CAD-4CA57B23E85E}" type="sibTrans" cxnId="{57335915-5566-4D5F-AD89-066DBEF2B782}">
      <dgm:prSet/>
      <dgm:spPr/>
      <dgm:t>
        <a:bodyPr/>
        <a:lstStyle/>
        <a:p>
          <a:endParaRPr lang="en-US"/>
        </a:p>
      </dgm:t>
    </dgm:pt>
    <dgm:pt modelId="{99D9A1D7-AC4E-45F5-B1C8-000D20DB172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Regionally Significant Routes for Safety &amp; Mobility Study</a:t>
          </a:r>
          <a:endParaRPr lang="en-US" sz="1200" dirty="0">
            <a:solidFill>
              <a:schemeClr val="tx1"/>
            </a:solidFill>
          </a:endParaRPr>
        </a:p>
      </dgm:t>
    </dgm:pt>
    <dgm:pt modelId="{F9822994-E91A-41A9-97A7-6B3F6B62BF9C}" type="parTrans" cxnId="{2B70E115-AC92-4E5D-B2C2-DCAF1B070201}">
      <dgm:prSet/>
      <dgm:spPr/>
      <dgm:t>
        <a:bodyPr/>
        <a:lstStyle/>
        <a:p>
          <a:endParaRPr lang="en-US"/>
        </a:p>
      </dgm:t>
    </dgm:pt>
    <dgm:pt modelId="{562C31B9-3E1E-4C94-9D73-36DE9DF737C5}" type="sibTrans" cxnId="{2B70E115-AC92-4E5D-B2C2-DCAF1B070201}">
      <dgm:prSet/>
      <dgm:spPr/>
      <dgm:t>
        <a:bodyPr/>
        <a:lstStyle/>
        <a:p>
          <a:endParaRPr lang="en-US"/>
        </a:p>
      </dgm:t>
    </dgm:pt>
    <dgm:pt modelId="{8B22769A-B0B8-467C-8B28-6034B557768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Hidden Valley Framework Study</a:t>
          </a:r>
          <a:endParaRPr lang="en-US" sz="1200" dirty="0">
            <a:solidFill>
              <a:schemeClr val="tx1"/>
            </a:solidFill>
          </a:endParaRPr>
        </a:p>
      </dgm:t>
    </dgm:pt>
    <dgm:pt modelId="{96DB1291-09DE-4FCB-A477-A503412478C1}" type="parTrans" cxnId="{12CD6122-4C1E-4125-B0AB-73126D0960DD}">
      <dgm:prSet/>
      <dgm:spPr/>
      <dgm:t>
        <a:bodyPr/>
        <a:lstStyle/>
        <a:p>
          <a:endParaRPr lang="en-US"/>
        </a:p>
      </dgm:t>
    </dgm:pt>
    <dgm:pt modelId="{5611D671-37D0-4AAC-8F1A-1AA6126C1990}" type="sibTrans" cxnId="{12CD6122-4C1E-4125-B0AB-73126D0960DD}">
      <dgm:prSet/>
      <dgm:spPr/>
      <dgm:t>
        <a:bodyPr/>
        <a:lstStyle/>
        <a:p>
          <a:endParaRPr lang="en-US"/>
        </a:p>
      </dgm:t>
    </dgm:pt>
    <dgm:pt modelId="{988019F0-75AF-4388-BFF1-B779D76799B5}">
      <dgm:prSet phldrT="[Text]"/>
      <dgm:spPr/>
      <dgm:t>
        <a:bodyPr/>
        <a:lstStyle/>
        <a:p>
          <a:endParaRPr lang="en-US" sz="1000" dirty="0"/>
        </a:p>
      </dgm:t>
    </dgm:pt>
    <dgm:pt modelId="{862636AB-6EDE-408D-A61C-58AFD0045FA4}" type="parTrans" cxnId="{E4574B84-178F-4FF7-A9E2-59253E0B2CCF}">
      <dgm:prSet/>
      <dgm:spPr/>
      <dgm:t>
        <a:bodyPr/>
        <a:lstStyle/>
        <a:p>
          <a:endParaRPr lang="en-US"/>
        </a:p>
      </dgm:t>
    </dgm:pt>
    <dgm:pt modelId="{1C18DC74-2721-4F38-9BA8-744E3FBAED59}" type="sibTrans" cxnId="{E4574B84-178F-4FF7-A9E2-59253E0B2CCF}">
      <dgm:prSet/>
      <dgm:spPr/>
      <dgm:t>
        <a:bodyPr/>
        <a:lstStyle/>
        <a:p>
          <a:endParaRPr lang="en-US"/>
        </a:p>
      </dgm:t>
    </dgm:pt>
    <dgm:pt modelId="{C7D88398-F03A-4577-A024-FCE1F09B1EF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East-West Corridor Study</a:t>
          </a:r>
          <a:endParaRPr lang="en-US" sz="1200" dirty="0">
            <a:solidFill>
              <a:schemeClr val="tx1"/>
            </a:solidFill>
          </a:endParaRPr>
        </a:p>
      </dgm:t>
    </dgm:pt>
    <dgm:pt modelId="{41A9E01B-B2FE-466F-B037-E29D3601EDA1}" type="parTrans" cxnId="{2B181094-6D9E-4685-BDEA-74F5EEB06938}">
      <dgm:prSet/>
      <dgm:spPr/>
      <dgm:t>
        <a:bodyPr/>
        <a:lstStyle/>
        <a:p>
          <a:endParaRPr lang="en-US"/>
        </a:p>
      </dgm:t>
    </dgm:pt>
    <dgm:pt modelId="{FD8A7E94-1F14-4990-A398-6554AD334C65}" type="sibTrans" cxnId="{2B181094-6D9E-4685-BDEA-74F5EEB06938}">
      <dgm:prSet/>
      <dgm:spPr/>
      <dgm:t>
        <a:bodyPr/>
        <a:lstStyle/>
        <a:p>
          <a:endParaRPr lang="en-US"/>
        </a:p>
      </dgm:t>
    </dgm:pt>
    <dgm:pt modelId="{78ECB12A-1B16-4359-A41C-0DDDE48CDFF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CAG Regional Transportation Plan</a:t>
          </a:r>
          <a:endParaRPr lang="en-US" sz="1200" dirty="0">
            <a:solidFill>
              <a:schemeClr val="tx1"/>
            </a:solidFill>
          </a:endParaRPr>
        </a:p>
      </dgm:t>
    </dgm:pt>
    <dgm:pt modelId="{A5EB57D2-C777-4350-BB1D-8BD00261F0FD}" type="parTrans" cxnId="{CBB29FE0-F11C-4B65-AEA0-32ECF7DCB398}">
      <dgm:prSet/>
      <dgm:spPr/>
      <dgm:t>
        <a:bodyPr/>
        <a:lstStyle/>
        <a:p>
          <a:endParaRPr lang="en-US"/>
        </a:p>
      </dgm:t>
    </dgm:pt>
    <dgm:pt modelId="{B22227CC-EB71-444E-A5C2-9F77AC025F65}" type="sibTrans" cxnId="{CBB29FE0-F11C-4B65-AEA0-32ECF7DCB398}">
      <dgm:prSet/>
      <dgm:spPr/>
      <dgm:t>
        <a:bodyPr/>
        <a:lstStyle/>
        <a:p>
          <a:endParaRPr lang="en-US"/>
        </a:p>
      </dgm:t>
    </dgm:pt>
    <dgm:pt modelId="{8A3CA809-B37E-4963-8C14-4BB9D1B7813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Apache Junction</a:t>
          </a:r>
          <a:endParaRPr lang="en-US" sz="900" dirty="0">
            <a:solidFill>
              <a:schemeClr val="tx1"/>
            </a:solidFill>
          </a:endParaRPr>
        </a:p>
      </dgm:t>
    </dgm:pt>
    <dgm:pt modelId="{67DCB2DE-73BA-4D8C-8A11-F02F66213A42}" type="parTrans" cxnId="{89D7351B-A284-4797-8E0D-D1D7D522FB34}">
      <dgm:prSet/>
      <dgm:spPr/>
      <dgm:t>
        <a:bodyPr/>
        <a:lstStyle/>
        <a:p>
          <a:endParaRPr lang="en-US"/>
        </a:p>
      </dgm:t>
    </dgm:pt>
    <dgm:pt modelId="{96B412FE-EB8C-462F-B06E-B583D38476D7}" type="sibTrans" cxnId="{89D7351B-A284-4797-8E0D-D1D7D522FB34}">
      <dgm:prSet/>
      <dgm:spPr/>
      <dgm:t>
        <a:bodyPr/>
        <a:lstStyle/>
        <a:p>
          <a:endParaRPr lang="en-US"/>
        </a:p>
      </dgm:t>
    </dgm:pt>
    <dgm:pt modelId="{D4FD87E6-7C9C-4FA5-BA7A-9D4882ADC751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0E198972-036F-462F-85FB-292FC3B8A02A}" type="parTrans" cxnId="{B60A58FD-AB02-4779-AEC6-5B0F4FB50ADA}">
      <dgm:prSet/>
      <dgm:spPr/>
      <dgm:t>
        <a:bodyPr/>
        <a:lstStyle/>
        <a:p>
          <a:endParaRPr lang="en-US"/>
        </a:p>
      </dgm:t>
    </dgm:pt>
    <dgm:pt modelId="{E932EB90-EF49-4C9D-AFEB-E99318057A00}" type="sibTrans" cxnId="{B60A58FD-AB02-4779-AEC6-5B0F4FB50ADA}">
      <dgm:prSet/>
      <dgm:spPr/>
      <dgm:t>
        <a:bodyPr/>
        <a:lstStyle/>
        <a:p>
          <a:endParaRPr lang="en-US"/>
        </a:p>
      </dgm:t>
    </dgm:pt>
    <dgm:pt modelId="{519F4348-50FC-4A83-A41D-0EA0855B2034}">
      <dgm:prSet phldrT="[Text]" custT="1"/>
      <dgm:spPr/>
      <dgm:t>
        <a:bodyPr/>
        <a:lstStyle/>
        <a:p>
          <a:endParaRPr lang="en-US" sz="1000" dirty="0"/>
        </a:p>
      </dgm:t>
    </dgm:pt>
    <dgm:pt modelId="{7627F306-60F4-4F20-8643-6113BB579195}" type="parTrans" cxnId="{E5367CB6-1504-4AC9-B912-CE9CC9F3867E}">
      <dgm:prSet/>
      <dgm:spPr/>
      <dgm:t>
        <a:bodyPr/>
        <a:lstStyle/>
        <a:p>
          <a:endParaRPr lang="en-US"/>
        </a:p>
      </dgm:t>
    </dgm:pt>
    <dgm:pt modelId="{D5F4CA05-5717-46F8-B5C0-95D2B584CBD6}" type="sibTrans" cxnId="{E5367CB6-1504-4AC9-B912-CE9CC9F3867E}">
      <dgm:prSet/>
      <dgm:spPr/>
      <dgm:t>
        <a:bodyPr/>
        <a:lstStyle/>
        <a:p>
          <a:endParaRPr lang="en-US"/>
        </a:p>
      </dgm:t>
    </dgm:pt>
    <dgm:pt modelId="{0EA88EC4-A11C-45F7-947D-534E5245E26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Apache Junction Comprehensive Transportation Study - 2012</a:t>
          </a:r>
          <a:endParaRPr lang="en-US" sz="1200" dirty="0">
            <a:solidFill>
              <a:schemeClr val="tx1"/>
            </a:solidFill>
          </a:endParaRPr>
        </a:p>
      </dgm:t>
    </dgm:pt>
    <dgm:pt modelId="{8EF92768-449B-451D-A7E6-6CC51A37D4FF}" type="parTrans" cxnId="{BD577DC9-1369-4FCD-9F67-7E3D6D630B4F}">
      <dgm:prSet/>
      <dgm:spPr/>
      <dgm:t>
        <a:bodyPr/>
        <a:lstStyle/>
        <a:p>
          <a:endParaRPr lang="en-US"/>
        </a:p>
      </dgm:t>
    </dgm:pt>
    <dgm:pt modelId="{B25B68DA-D709-4DE0-8718-F6E717E71755}" type="sibTrans" cxnId="{BD577DC9-1369-4FCD-9F67-7E3D6D630B4F}">
      <dgm:prSet/>
      <dgm:spPr/>
      <dgm:t>
        <a:bodyPr/>
        <a:lstStyle/>
        <a:p>
          <a:endParaRPr lang="en-US"/>
        </a:p>
      </dgm:t>
    </dgm:pt>
    <dgm:pt modelId="{55CA5659-F6BA-439C-B7D2-ED446E38E151}" type="pres">
      <dgm:prSet presAssocID="{0F92B13B-8EB8-48B6-8AA0-698DFB2E0E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CA54D-96B3-4832-9D62-A36FCE84C599}" type="pres">
      <dgm:prSet presAssocID="{56BB9797-CF60-4F21-A09F-EFB9F0554523}" presName="circle1" presStyleLbl="node1" presStyleIdx="0" presStyleCnt="3" custLinFactNeighborX="611" custLinFactNeighborY="-620"/>
      <dgm:spPr/>
    </dgm:pt>
    <dgm:pt modelId="{1BFFBC4E-048E-4899-BC41-A649C620AC27}" type="pres">
      <dgm:prSet presAssocID="{56BB9797-CF60-4F21-A09F-EFB9F0554523}" presName="space" presStyleCnt="0"/>
      <dgm:spPr/>
    </dgm:pt>
    <dgm:pt modelId="{56445AC4-0E7F-47AD-8332-DAD533D008E7}" type="pres">
      <dgm:prSet presAssocID="{56BB9797-CF60-4F21-A09F-EFB9F0554523}" presName="rect1" presStyleLbl="alignAcc1" presStyleIdx="0" presStyleCnt="3"/>
      <dgm:spPr/>
      <dgm:t>
        <a:bodyPr/>
        <a:lstStyle/>
        <a:p>
          <a:endParaRPr lang="en-US"/>
        </a:p>
      </dgm:t>
    </dgm:pt>
    <dgm:pt modelId="{B43DA25F-5F71-4F6C-B20E-ED4E80F235D3}" type="pres">
      <dgm:prSet presAssocID="{B02E5F72-4B8C-40A4-AE4C-801DCF91F587}" presName="vertSpace2" presStyleLbl="node1" presStyleIdx="0" presStyleCnt="3"/>
      <dgm:spPr/>
    </dgm:pt>
    <dgm:pt modelId="{1BAD7489-E157-4A09-8AAF-C83FFF56F99F}" type="pres">
      <dgm:prSet presAssocID="{B02E5F72-4B8C-40A4-AE4C-801DCF91F587}" presName="circle2" presStyleLbl="node1" presStyleIdx="1" presStyleCnt="3"/>
      <dgm:spPr/>
    </dgm:pt>
    <dgm:pt modelId="{524EFCF4-CAB1-40A6-B708-B302AE9E6B11}" type="pres">
      <dgm:prSet presAssocID="{B02E5F72-4B8C-40A4-AE4C-801DCF91F587}" presName="rect2" presStyleLbl="alignAcc1" presStyleIdx="1" presStyleCnt="3"/>
      <dgm:spPr/>
      <dgm:t>
        <a:bodyPr/>
        <a:lstStyle/>
        <a:p>
          <a:endParaRPr lang="en-US"/>
        </a:p>
      </dgm:t>
    </dgm:pt>
    <dgm:pt modelId="{B5431A6E-4D40-4A33-B0CF-77279FD430CA}" type="pres">
      <dgm:prSet presAssocID="{4E740446-68BF-4272-9FA5-F8520C954247}" presName="vertSpace3" presStyleLbl="node1" presStyleIdx="1" presStyleCnt="3"/>
      <dgm:spPr/>
    </dgm:pt>
    <dgm:pt modelId="{9BD5E64E-438F-4BA0-8C34-0C04510257FE}" type="pres">
      <dgm:prSet presAssocID="{4E740446-68BF-4272-9FA5-F8520C954247}" presName="circle3" presStyleLbl="node1" presStyleIdx="2" presStyleCnt="3"/>
      <dgm:spPr/>
    </dgm:pt>
    <dgm:pt modelId="{58758678-8FDA-4EDE-B700-EB02E91B9E6A}" type="pres">
      <dgm:prSet presAssocID="{4E740446-68BF-4272-9FA5-F8520C954247}" presName="rect3" presStyleLbl="alignAcc1" presStyleIdx="2" presStyleCnt="3"/>
      <dgm:spPr/>
      <dgm:t>
        <a:bodyPr/>
        <a:lstStyle/>
        <a:p>
          <a:endParaRPr lang="en-US"/>
        </a:p>
      </dgm:t>
    </dgm:pt>
    <dgm:pt modelId="{8C06A55A-1A57-4096-AEF8-4E2E6AB83B8A}" type="pres">
      <dgm:prSet presAssocID="{56BB9797-CF60-4F21-A09F-EFB9F055452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D911-2F07-48C3-AA60-F36816B1522A}" type="pres">
      <dgm:prSet presAssocID="{56BB9797-CF60-4F21-A09F-EFB9F0554523}" presName="rect1ChTx" presStyleLbl="alignAcc1" presStyleIdx="2" presStyleCnt="3" custLinFactNeighborX="-233" custLinFactNeighborY="1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2E0D4-A760-47CD-99A7-7A0834402D60}" type="pres">
      <dgm:prSet presAssocID="{B02E5F72-4B8C-40A4-AE4C-801DCF91F58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D0BA-E06D-4E5F-9ABB-FFD64E188CC1}" type="pres">
      <dgm:prSet presAssocID="{B02E5F72-4B8C-40A4-AE4C-801DCF91F587}" presName="rect2ChTx" presStyleLbl="alignAcc1" presStyleIdx="2" presStyleCnt="3" custScaleY="105661" custLinFactNeighborX="233" custLinFactNeighborY="-3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6551E-2F0F-4956-A92D-5A7361AE2FF3}" type="pres">
      <dgm:prSet presAssocID="{4E740446-68BF-4272-9FA5-F8520C95424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8E009-C599-4F90-88D4-68A7EC863DB9}" type="pres">
      <dgm:prSet presAssocID="{4E740446-68BF-4272-9FA5-F8520C95424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739D7-BEE2-4197-8678-C924A1F2FB6E}" type="presOf" srcId="{BA4E2393-AFD4-4613-A1DB-32894AF4DF3A}" destId="{C868E009-C599-4F90-88D4-68A7EC863DB9}" srcOrd="0" destOrd="1" presId="urn:microsoft.com/office/officeart/2005/8/layout/target3"/>
    <dgm:cxn modelId="{24D0104F-2BD3-476D-93F6-6FA823035DB4}" type="presOf" srcId="{4FB7D3F6-9A1A-4FE2-9429-B50F8F603D47}" destId="{C868E009-C599-4F90-88D4-68A7EC863DB9}" srcOrd="0" destOrd="0" presId="urn:microsoft.com/office/officeart/2005/8/layout/target3"/>
    <dgm:cxn modelId="{9BA5CF4B-A099-4BF5-ACA0-5BD4AC4B067B}" type="presOf" srcId="{789C594F-B787-4589-878D-5203FEFBB3B9}" destId="{EC7DD911-2F07-48C3-AA60-F36816B1522A}" srcOrd="0" destOrd="2" presId="urn:microsoft.com/office/officeart/2005/8/layout/target3"/>
    <dgm:cxn modelId="{E5367CB6-1504-4AC9-B912-CE9CC9F3867E}" srcId="{B02E5F72-4B8C-40A4-AE4C-801DCF91F587}" destId="{519F4348-50FC-4A83-A41D-0EA0855B2034}" srcOrd="1" destOrd="0" parTransId="{7627F306-60F4-4F20-8643-6113BB579195}" sibTransId="{D5F4CA05-5717-46F8-B5C0-95D2B584CBD6}"/>
    <dgm:cxn modelId="{D332A5BC-448B-4C06-AA93-B4C182018B76}" srcId="{56BB9797-CF60-4F21-A09F-EFB9F0554523}" destId="{F4ECD490-651C-44FE-B1F1-7E9181719BF9}" srcOrd="1" destOrd="0" parTransId="{DCDB80EF-C364-4DEE-B37B-66C5E39EEED7}" sibTransId="{7207AEFF-41D3-4876-9032-87AB19F0B53A}"/>
    <dgm:cxn modelId="{BDB5F52E-4994-4C01-BF34-F7CE4F6578DC}" type="presOf" srcId="{D4844EC7-9847-4E4A-8D5E-0A51EEBF925A}" destId="{EC7DD911-2F07-48C3-AA60-F36816B1522A}" srcOrd="0" destOrd="5" presId="urn:microsoft.com/office/officeart/2005/8/layout/target3"/>
    <dgm:cxn modelId="{7792AC6E-38C2-4AE5-8389-41B75F61D9FA}" srcId="{0F92B13B-8EB8-48B6-8AA0-698DFB2E0ED3}" destId="{4E740446-68BF-4272-9FA5-F8520C954247}" srcOrd="2" destOrd="0" parTransId="{3BF15C19-AD7F-41DB-B7A1-3F2046041406}" sibTransId="{78040FF4-8FA9-4E39-82F6-3E4C19B58871}"/>
    <dgm:cxn modelId="{001D6D3F-47F2-470D-B993-35F51EFA82CD}" type="presOf" srcId="{56BB9797-CF60-4F21-A09F-EFB9F0554523}" destId="{8C06A55A-1A57-4096-AEF8-4E2E6AB83B8A}" srcOrd="1" destOrd="0" presId="urn:microsoft.com/office/officeart/2005/8/layout/target3"/>
    <dgm:cxn modelId="{9D08250B-314B-4810-AF29-1F2BCFBC97B0}" type="presOf" srcId="{5035FF13-2C6D-4506-967D-EAA0D7C54D82}" destId="{DBB2D0BA-E06D-4E5F-9ABB-FFD64E188CC1}" srcOrd="0" destOrd="2" presId="urn:microsoft.com/office/officeart/2005/8/layout/target3"/>
    <dgm:cxn modelId="{E06B049E-9F12-48ED-B1F4-8C1A53E0C7F4}" srcId="{56BB9797-CF60-4F21-A09F-EFB9F0554523}" destId="{789C594F-B787-4589-878D-5203FEFBB3B9}" srcOrd="2" destOrd="0" parTransId="{F268A465-72C3-4330-9EC1-4750F8BA16B4}" sibTransId="{45CCF299-C278-46CD-AF21-6615D89AFB67}"/>
    <dgm:cxn modelId="{56C537A2-A527-4FE7-B6FB-EA1D06E39C1C}" srcId="{4E740446-68BF-4272-9FA5-F8520C954247}" destId="{4FB7D3F6-9A1A-4FE2-9429-B50F8F603D47}" srcOrd="0" destOrd="0" parTransId="{CE6A1775-D522-4DFB-B257-DC9D97EF2282}" sibTransId="{C4601C70-3F72-479E-97B8-3F4E8EA50D6C}"/>
    <dgm:cxn modelId="{12C42300-D1DE-484F-A0D9-08A8752C2D8B}" type="presOf" srcId="{0EA88EC4-A11C-45F7-947D-534E5245E262}" destId="{C868E009-C599-4F90-88D4-68A7EC863DB9}" srcOrd="0" destOrd="2" presId="urn:microsoft.com/office/officeart/2005/8/layout/target3"/>
    <dgm:cxn modelId="{12236CB9-5A8A-4B7D-83A5-F99E0326E832}" type="presOf" srcId="{4E740446-68BF-4272-9FA5-F8520C954247}" destId="{0876551E-2F0F-4956-A92D-5A7361AE2FF3}" srcOrd="1" destOrd="0" presId="urn:microsoft.com/office/officeart/2005/8/layout/target3"/>
    <dgm:cxn modelId="{D7FE55EE-142B-492E-8E1C-B525CB2847F9}" type="presOf" srcId="{99D9A1D7-AC4E-45F5-B1C8-000D20DB1728}" destId="{DBB2D0BA-E06D-4E5F-9ABB-FFD64E188CC1}" srcOrd="0" destOrd="3" presId="urn:microsoft.com/office/officeart/2005/8/layout/target3"/>
    <dgm:cxn modelId="{E4574B84-178F-4FF7-A9E2-59253E0B2CCF}" srcId="{B02E5F72-4B8C-40A4-AE4C-801DCF91F587}" destId="{988019F0-75AF-4388-BFF1-B779D76799B5}" srcOrd="8" destOrd="0" parTransId="{862636AB-6EDE-408D-A61C-58AFD0045FA4}" sibTransId="{1C18DC74-2721-4F38-9BA8-744E3FBAED59}"/>
    <dgm:cxn modelId="{8BB21E8C-26D1-4C1F-A0BA-BAD1B7D8EFD4}" type="presOf" srcId="{46E130B2-B057-4DE5-8209-32D62CDE454C}" destId="{EC7DD911-2F07-48C3-AA60-F36816B1522A}" srcOrd="0" destOrd="4" presId="urn:microsoft.com/office/officeart/2005/8/layout/target3"/>
    <dgm:cxn modelId="{9CF8888A-4785-44A5-85A9-6C9F1714BAEA}" type="presOf" srcId="{519F4348-50FC-4A83-A41D-0EA0855B2034}" destId="{DBB2D0BA-E06D-4E5F-9ABB-FFD64E188CC1}" srcOrd="0" destOrd="1" presId="urn:microsoft.com/office/officeart/2005/8/layout/target3"/>
    <dgm:cxn modelId="{40AF1EAC-FE2C-4331-A987-931C2D296E78}" type="presOf" srcId="{8B22769A-B0B8-467C-8B28-6034B5577684}" destId="{DBB2D0BA-E06D-4E5F-9ABB-FFD64E188CC1}" srcOrd="0" destOrd="4" presId="urn:microsoft.com/office/officeart/2005/8/layout/target3"/>
    <dgm:cxn modelId="{541F5897-748A-4CDE-A59B-8F3BA96F7E3E}" type="presOf" srcId="{47356293-EBA4-4458-AD46-4F4F7DEACBBB}" destId="{DBB2D0BA-E06D-4E5F-9ABB-FFD64E188CC1}" srcOrd="0" destOrd="9" presId="urn:microsoft.com/office/officeart/2005/8/layout/target3"/>
    <dgm:cxn modelId="{8B3DCFCB-C5D0-4020-9488-348358486113}" srcId="{4E740446-68BF-4272-9FA5-F8520C954247}" destId="{BA4E2393-AFD4-4613-A1DB-32894AF4DF3A}" srcOrd="1" destOrd="0" parTransId="{F057F79A-0728-420B-8B6F-D8A49BDC9595}" sibTransId="{9307698A-E52A-4B39-B6F3-EF7D18D1DD79}"/>
    <dgm:cxn modelId="{908A2E91-EFEA-4D17-9F14-2EF0FEFD7011}" type="presOf" srcId="{D4FD87E6-7C9C-4FA5-BA7A-9D4882ADC751}" destId="{DBB2D0BA-E06D-4E5F-9ABB-FFD64E188CC1}" srcOrd="0" destOrd="0" presId="urn:microsoft.com/office/officeart/2005/8/layout/target3"/>
    <dgm:cxn modelId="{2B70E115-AC92-4E5D-B2C2-DCAF1B070201}" srcId="{B02E5F72-4B8C-40A4-AE4C-801DCF91F587}" destId="{99D9A1D7-AC4E-45F5-B1C8-000D20DB1728}" srcOrd="3" destOrd="0" parTransId="{F9822994-E91A-41A9-97A7-6B3F6B62BF9C}" sibTransId="{562C31B9-3E1E-4C94-9D73-36DE9DF737C5}"/>
    <dgm:cxn modelId="{57335915-5566-4D5F-AD89-066DBEF2B782}" srcId="{B02E5F72-4B8C-40A4-AE4C-801DCF91F587}" destId="{5035FF13-2C6D-4506-967D-EAA0D7C54D82}" srcOrd="2" destOrd="0" parTransId="{CD2421B1-DABF-45C6-95DB-00AE280A95AC}" sibTransId="{59D399BA-0E64-42B4-9CAD-4CA57B23E85E}"/>
    <dgm:cxn modelId="{81D775DF-A409-4140-9D8B-3E6A3450E5F1}" srcId="{56BB9797-CF60-4F21-A09F-EFB9F0554523}" destId="{D4844EC7-9847-4E4A-8D5E-0A51EEBF925A}" srcOrd="5" destOrd="0" parTransId="{8688B09C-D342-4C49-9B36-CCA7144B4658}" sibTransId="{12E938D4-12D7-49B7-9FF3-2987698A4F0B}"/>
    <dgm:cxn modelId="{18FE97BF-00B7-4A4B-8C44-50623B3E9C70}" type="presOf" srcId="{988019F0-75AF-4388-BFF1-B779D76799B5}" destId="{DBB2D0BA-E06D-4E5F-9ABB-FFD64E188CC1}" srcOrd="0" destOrd="8" presId="urn:microsoft.com/office/officeart/2005/8/layout/target3"/>
    <dgm:cxn modelId="{A6C6094B-D514-4476-9D86-EB79A9741E13}" srcId="{B02E5F72-4B8C-40A4-AE4C-801DCF91F587}" destId="{0BC5B3FF-60E4-45C5-8269-802DE26B3D93}" srcOrd="7" destOrd="0" parTransId="{BF283D18-0F64-4E91-8335-33726828CE2D}" sibTransId="{0151F9B9-A2D4-4907-A532-56360F069B6C}"/>
    <dgm:cxn modelId="{89D7351B-A284-4797-8E0D-D1D7D522FB34}" srcId="{56BB9797-CF60-4F21-A09F-EFB9F0554523}" destId="{8A3CA809-B37E-4963-8C14-4BB9D1B78134}" srcOrd="0" destOrd="0" parTransId="{67DCB2DE-73BA-4D8C-8A11-F02F66213A42}" sibTransId="{96B412FE-EB8C-462F-B06E-B583D38476D7}"/>
    <dgm:cxn modelId="{1D437F4A-F827-4845-8F7B-72E9AB03086A}" type="presOf" srcId="{0F92B13B-8EB8-48B6-8AA0-698DFB2E0ED3}" destId="{55CA5659-F6BA-439C-B7D2-ED446E38E151}" srcOrd="0" destOrd="0" presId="urn:microsoft.com/office/officeart/2005/8/layout/target3"/>
    <dgm:cxn modelId="{035972E9-2F01-48AF-83AE-AD8EA4A1826B}" srcId="{56BB9797-CF60-4F21-A09F-EFB9F0554523}" destId="{B1E20E44-48A7-49BC-A586-39E32F0DA3A3}" srcOrd="3" destOrd="0" parTransId="{1B48FE5B-289F-4214-A74F-0562AA81CD84}" sibTransId="{7A87B8B7-8611-44E5-A1F6-2C1D8199C0EA}"/>
    <dgm:cxn modelId="{52D7AE4E-91E2-4218-A214-6DD86E0BAA8F}" type="presOf" srcId="{B02E5F72-4B8C-40A4-AE4C-801DCF91F587}" destId="{524EFCF4-CAB1-40A6-B708-B302AE9E6B11}" srcOrd="0" destOrd="0" presId="urn:microsoft.com/office/officeart/2005/8/layout/target3"/>
    <dgm:cxn modelId="{12CD6122-4C1E-4125-B0AB-73126D0960DD}" srcId="{B02E5F72-4B8C-40A4-AE4C-801DCF91F587}" destId="{8B22769A-B0B8-467C-8B28-6034B5577684}" srcOrd="4" destOrd="0" parTransId="{96DB1291-09DE-4FCB-A477-A503412478C1}" sibTransId="{5611D671-37D0-4AAC-8F1A-1AA6126C1990}"/>
    <dgm:cxn modelId="{EA1969C7-F76F-45B1-B5BD-DA728B456B7B}" type="presOf" srcId="{4E740446-68BF-4272-9FA5-F8520C954247}" destId="{58758678-8FDA-4EDE-B700-EB02E91B9E6A}" srcOrd="0" destOrd="0" presId="urn:microsoft.com/office/officeart/2005/8/layout/target3"/>
    <dgm:cxn modelId="{BD577DC9-1369-4FCD-9F67-7E3D6D630B4F}" srcId="{4E740446-68BF-4272-9FA5-F8520C954247}" destId="{0EA88EC4-A11C-45F7-947D-534E5245E262}" srcOrd="2" destOrd="0" parTransId="{8EF92768-449B-451D-A7E6-6CC51A37D4FF}" sibTransId="{B25B68DA-D709-4DE0-8718-F6E717E71755}"/>
    <dgm:cxn modelId="{DD6EEBDE-7FB4-4DD5-B7AD-29331901290F}" type="presOf" srcId="{F4ECD490-651C-44FE-B1F1-7E9181719BF9}" destId="{EC7DD911-2F07-48C3-AA60-F36816B1522A}" srcOrd="0" destOrd="1" presId="urn:microsoft.com/office/officeart/2005/8/layout/target3"/>
    <dgm:cxn modelId="{E9E96633-B563-4CAA-92E2-FFB3FD4BAA7C}" type="presOf" srcId="{B1E20E44-48A7-49BC-A586-39E32F0DA3A3}" destId="{EC7DD911-2F07-48C3-AA60-F36816B1522A}" srcOrd="0" destOrd="3" presId="urn:microsoft.com/office/officeart/2005/8/layout/target3"/>
    <dgm:cxn modelId="{CB7898C2-ABA9-4630-86E8-170823535A1C}" srcId="{0F92B13B-8EB8-48B6-8AA0-698DFB2E0ED3}" destId="{56BB9797-CF60-4F21-A09F-EFB9F0554523}" srcOrd="0" destOrd="0" parTransId="{A64BF947-3A38-4D93-A150-3CA894FEB554}" sibTransId="{8E59A7F4-6992-42DD-BCFC-45F02D2A231E}"/>
    <dgm:cxn modelId="{9E3CB25C-AD14-4FA8-9E8A-A8B24DCEDB77}" type="presOf" srcId="{8A3CA809-B37E-4963-8C14-4BB9D1B78134}" destId="{EC7DD911-2F07-48C3-AA60-F36816B1522A}" srcOrd="0" destOrd="0" presId="urn:microsoft.com/office/officeart/2005/8/layout/target3"/>
    <dgm:cxn modelId="{0CD41E37-A9A4-43F1-AEBA-FA27953A0A3D}" srcId="{B02E5F72-4B8C-40A4-AE4C-801DCF91F587}" destId="{47356293-EBA4-4458-AD46-4F4F7DEACBBB}" srcOrd="9" destOrd="0" parTransId="{D5B30019-DBBB-49DD-9084-A4DD01EEFFAC}" sibTransId="{082C675D-E109-4401-B872-3C8F44A5DDD1}"/>
    <dgm:cxn modelId="{BE74228F-E09B-44F8-B9E8-9FBA243A8EEE}" type="presOf" srcId="{B02E5F72-4B8C-40A4-AE4C-801DCF91F587}" destId="{9322E0D4-A760-47CD-99A7-7A0834402D60}" srcOrd="1" destOrd="0" presId="urn:microsoft.com/office/officeart/2005/8/layout/target3"/>
    <dgm:cxn modelId="{C4C65B9A-615A-404A-B1A2-7147CFC0FDFB}" srcId="{56BB9797-CF60-4F21-A09F-EFB9F0554523}" destId="{46E130B2-B057-4DE5-8209-32D62CDE454C}" srcOrd="4" destOrd="0" parTransId="{BE3B19C2-4DC9-48B7-9ADE-E6679BC68806}" sibTransId="{4A9BA164-3453-4CE1-AC9E-A640F439A440}"/>
    <dgm:cxn modelId="{CBB29FE0-F11C-4B65-AEA0-32ECF7DCB398}" srcId="{B02E5F72-4B8C-40A4-AE4C-801DCF91F587}" destId="{78ECB12A-1B16-4359-A41C-0DDDE48CDFF6}" srcOrd="5" destOrd="0" parTransId="{A5EB57D2-C777-4350-BB1D-8BD00261F0FD}" sibTransId="{B22227CC-EB71-444E-A5C2-9F77AC025F65}"/>
    <dgm:cxn modelId="{D71A1329-A18E-4CF9-9B56-445F8E957F88}" type="presOf" srcId="{78ECB12A-1B16-4359-A41C-0DDDE48CDFF6}" destId="{DBB2D0BA-E06D-4E5F-9ABB-FFD64E188CC1}" srcOrd="0" destOrd="5" presId="urn:microsoft.com/office/officeart/2005/8/layout/target3"/>
    <dgm:cxn modelId="{DB8C6D47-4C16-4E91-A477-CAABB796EA22}" type="presOf" srcId="{56BB9797-CF60-4F21-A09F-EFB9F0554523}" destId="{56445AC4-0E7F-47AD-8332-DAD533D008E7}" srcOrd="0" destOrd="0" presId="urn:microsoft.com/office/officeart/2005/8/layout/target3"/>
    <dgm:cxn modelId="{1646447B-0B19-45A8-82F7-7BB66342DC9A}" type="presOf" srcId="{0BC5B3FF-60E4-45C5-8269-802DE26B3D93}" destId="{DBB2D0BA-E06D-4E5F-9ABB-FFD64E188CC1}" srcOrd="0" destOrd="7" presId="urn:microsoft.com/office/officeart/2005/8/layout/target3"/>
    <dgm:cxn modelId="{F746E875-E442-40F9-941C-8F527ED40274}" srcId="{0F92B13B-8EB8-48B6-8AA0-698DFB2E0ED3}" destId="{B02E5F72-4B8C-40A4-AE4C-801DCF91F587}" srcOrd="1" destOrd="0" parTransId="{E2AFE49B-8F0B-4867-991F-82E5F95BEE9A}" sibTransId="{A0036662-D7DB-4DAD-B868-894FA95D1C8E}"/>
    <dgm:cxn modelId="{2B181094-6D9E-4685-BDEA-74F5EEB06938}" srcId="{B02E5F72-4B8C-40A4-AE4C-801DCF91F587}" destId="{C7D88398-F03A-4577-A024-FCE1F09B1EF8}" srcOrd="6" destOrd="0" parTransId="{41A9E01B-B2FE-466F-B037-E29D3601EDA1}" sibTransId="{FD8A7E94-1F14-4990-A398-6554AD334C65}"/>
    <dgm:cxn modelId="{923EB98F-C01D-4F0E-9CD8-C0582D6B57FF}" type="presOf" srcId="{C7D88398-F03A-4577-A024-FCE1F09B1EF8}" destId="{DBB2D0BA-E06D-4E5F-9ABB-FFD64E188CC1}" srcOrd="0" destOrd="6" presId="urn:microsoft.com/office/officeart/2005/8/layout/target3"/>
    <dgm:cxn modelId="{B60A58FD-AB02-4779-AEC6-5B0F4FB50ADA}" srcId="{B02E5F72-4B8C-40A4-AE4C-801DCF91F587}" destId="{D4FD87E6-7C9C-4FA5-BA7A-9D4882ADC751}" srcOrd="0" destOrd="0" parTransId="{0E198972-036F-462F-85FB-292FC3B8A02A}" sibTransId="{E932EB90-EF49-4C9D-AFEB-E99318057A00}"/>
    <dgm:cxn modelId="{0DC1E2B5-D4DC-4BAA-936D-299881386066}" type="presParOf" srcId="{55CA5659-F6BA-439C-B7D2-ED446E38E151}" destId="{C33CA54D-96B3-4832-9D62-A36FCE84C599}" srcOrd="0" destOrd="0" presId="urn:microsoft.com/office/officeart/2005/8/layout/target3"/>
    <dgm:cxn modelId="{3052D8C7-C22A-43B1-AC06-2B7C7025BD9D}" type="presParOf" srcId="{55CA5659-F6BA-439C-B7D2-ED446E38E151}" destId="{1BFFBC4E-048E-4899-BC41-A649C620AC27}" srcOrd="1" destOrd="0" presId="urn:microsoft.com/office/officeart/2005/8/layout/target3"/>
    <dgm:cxn modelId="{0163E589-EDF4-462D-B027-AD3F14D29045}" type="presParOf" srcId="{55CA5659-F6BA-439C-B7D2-ED446E38E151}" destId="{56445AC4-0E7F-47AD-8332-DAD533D008E7}" srcOrd="2" destOrd="0" presId="urn:microsoft.com/office/officeart/2005/8/layout/target3"/>
    <dgm:cxn modelId="{CD5959F2-DC32-499F-BE58-FE9B3E716BE8}" type="presParOf" srcId="{55CA5659-F6BA-439C-B7D2-ED446E38E151}" destId="{B43DA25F-5F71-4F6C-B20E-ED4E80F235D3}" srcOrd="3" destOrd="0" presId="urn:microsoft.com/office/officeart/2005/8/layout/target3"/>
    <dgm:cxn modelId="{7AC7B932-0AEC-4A00-B2F4-F64A54B40BC6}" type="presParOf" srcId="{55CA5659-F6BA-439C-B7D2-ED446E38E151}" destId="{1BAD7489-E157-4A09-8AAF-C83FFF56F99F}" srcOrd="4" destOrd="0" presId="urn:microsoft.com/office/officeart/2005/8/layout/target3"/>
    <dgm:cxn modelId="{57134CD3-0D4F-4DE4-8BDC-6608497299AD}" type="presParOf" srcId="{55CA5659-F6BA-439C-B7D2-ED446E38E151}" destId="{524EFCF4-CAB1-40A6-B708-B302AE9E6B11}" srcOrd="5" destOrd="0" presId="urn:microsoft.com/office/officeart/2005/8/layout/target3"/>
    <dgm:cxn modelId="{8294D085-AE07-45C8-A138-F8A9A85CAD0C}" type="presParOf" srcId="{55CA5659-F6BA-439C-B7D2-ED446E38E151}" destId="{B5431A6E-4D40-4A33-B0CF-77279FD430CA}" srcOrd="6" destOrd="0" presId="urn:microsoft.com/office/officeart/2005/8/layout/target3"/>
    <dgm:cxn modelId="{6C4AC956-2500-4A50-806D-2913BC9A3663}" type="presParOf" srcId="{55CA5659-F6BA-439C-B7D2-ED446E38E151}" destId="{9BD5E64E-438F-4BA0-8C34-0C04510257FE}" srcOrd="7" destOrd="0" presId="urn:microsoft.com/office/officeart/2005/8/layout/target3"/>
    <dgm:cxn modelId="{E341AA91-47E3-4177-B88A-E29786520A75}" type="presParOf" srcId="{55CA5659-F6BA-439C-B7D2-ED446E38E151}" destId="{58758678-8FDA-4EDE-B700-EB02E91B9E6A}" srcOrd="8" destOrd="0" presId="urn:microsoft.com/office/officeart/2005/8/layout/target3"/>
    <dgm:cxn modelId="{C5B2CA50-24E8-4F44-A1AA-8D689444A5A8}" type="presParOf" srcId="{55CA5659-F6BA-439C-B7D2-ED446E38E151}" destId="{8C06A55A-1A57-4096-AEF8-4E2E6AB83B8A}" srcOrd="9" destOrd="0" presId="urn:microsoft.com/office/officeart/2005/8/layout/target3"/>
    <dgm:cxn modelId="{3A2E4B98-52D6-4E27-B3AC-BDFCB00E764C}" type="presParOf" srcId="{55CA5659-F6BA-439C-B7D2-ED446E38E151}" destId="{EC7DD911-2F07-48C3-AA60-F36816B1522A}" srcOrd="10" destOrd="0" presId="urn:microsoft.com/office/officeart/2005/8/layout/target3"/>
    <dgm:cxn modelId="{64AC98AA-2E47-4980-ACC2-04C2779B614B}" type="presParOf" srcId="{55CA5659-F6BA-439C-B7D2-ED446E38E151}" destId="{9322E0D4-A760-47CD-99A7-7A0834402D60}" srcOrd="11" destOrd="0" presId="urn:microsoft.com/office/officeart/2005/8/layout/target3"/>
    <dgm:cxn modelId="{E089241C-AA84-484C-A4C2-F2C371383DF7}" type="presParOf" srcId="{55CA5659-F6BA-439C-B7D2-ED446E38E151}" destId="{DBB2D0BA-E06D-4E5F-9ABB-FFD64E188CC1}" srcOrd="12" destOrd="0" presId="urn:microsoft.com/office/officeart/2005/8/layout/target3"/>
    <dgm:cxn modelId="{F0154DC4-241D-4A4F-A403-0EA83665AD9B}" type="presParOf" srcId="{55CA5659-F6BA-439C-B7D2-ED446E38E151}" destId="{0876551E-2F0F-4956-A92D-5A7361AE2FF3}" srcOrd="13" destOrd="0" presId="urn:microsoft.com/office/officeart/2005/8/layout/target3"/>
    <dgm:cxn modelId="{5921BF82-A88D-4698-8511-20E167A95D44}" type="presParOf" srcId="{55CA5659-F6BA-439C-B7D2-ED446E38E151}" destId="{C868E009-C599-4F90-88D4-68A7EC863DB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CA54D-96B3-4832-9D62-A36FCE84C599}">
      <dsp:nvSpPr>
        <dsp:cNvPr id="0" name=""/>
        <dsp:cNvSpPr/>
      </dsp:nvSpPr>
      <dsp:spPr>
        <a:xfrm>
          <a:off x="27721" y="-28129"/>
          <a:ext cx="4537075" cy="453707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445AC4-0E7F-47AD-8332-DAD533D008E7}">
      <dsp:nvSpPr>
        <dsp:cNvPr id="0" name=""/>
        <dsp:cNvSpPr/>
      </dsp:nvSpPr>
      <dsp:spPr>
        <a:xfrm>
          <a:off x="2268537" y="0"/>
          <a:ext cx="7621587" cy="4537075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Small Area Transportation Studies</a:t>
          </a:r>
          <a:endParaRPr lang="en-US" sz="3200" b="1" kern="1200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268537" y="0"/>
        <a:ext cx="3810793" cy="1361125"/>
      </dsp:txXfrm>
    </dsp:sp>
    <dsp:sp modelId="{1BAD7489-E157-4A09-8AAF-C83FFF56F99F}">
      <dsp:nvSpPr>
        <dsp:cNvPr id="0" name=""/>
        <dsp:cNvSpPr/>
      </dsp:nvSpPr>
      <dsp:spPr>
        <a:xfrm>
          <a:off x="793989" y="1361125"/>
          <a:ext cx="2949095" cy="294909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4EFCF4-CAB1-40A6-B708-B302AE9E6B11}">
      <dsp:nvSpPr>
        <dsp:cNvPr id="0" name=""/>
        <dsp:cNvSpPr/>
      </dsp:nvSpPr>
      <dsp:spPr>
        <a:xfrm>
          <a:off x="2268537" y="1361125"/>
          <a:ext cx="7621587" cy="2949095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Regional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Studies</a:t>
          </a:r>
          <a:endParaRPr lang="en-US" sz="3200" b="1" kern="1200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268537" y="1361125"/>
        <a:ext cx="3810793" cy="1361120"/>
      </dsp:txXfrm>
    </dsp:sp>
    <dsp:sp modelId="{9BD5E64E-438F-4BA0-8C34-0C04510257FE}">
      <dsp:nvSpPr>
        <dsp:cNvPr id="0" name=""/>
        <dsp:cNvSpPr/>
      </dsp:nvSpPr>
      <dsp:spPr>
        <a:xfrm>
          <a:off x="1587976" y="2722246"/>
          <a:ext cx="1361121" cy="1361121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758678-8FDA-4EDE-B700-EB02E91B9E6A}">
      <dsp:nvSpPr>
        <dsp:cNvPr id="0" name=""/>
        <dsp:cNvSpPr/>
      </dsp:nvSpPr>
      <dsp:spPr>
        <a:xfrm>
          <a:off x="2268537" y="2722246"/>
          <a:ext cx="7621587" cy="1361121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Local Agency Studies</a:t>
          </a:r>
          <a:endParaRPr lang="en-US" sz="3200" b="1" kern="1200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268537" y="2722246"/>
        <a:ext cx="3810793" cy="1361121"/>
      </dsp:txXfrm>
    </dsp:sp>
    <dsp:sp modelId="{EC7DD911-2F07-48C3-AA60-F36816B1522A}">
      <dsp:nvSpPr>
        <dsp:cNvPr id="0" name=""/>
        <dsp:cNvSpPr/>
      </dsp:nvSpPr>
      <dsp:spPr>
        <a:xfrm>
          <a:off x="6070452" y="26637"/>
          <a:ext cx="3810793" cy="136112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Apache Junction</a:t>
          </a:r>
          <a:endParaRPr lang="en-US" sz="9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Maricopa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Pinal County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Casa Grande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Coolidge-Florence Regional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Eloy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70452" y="26637"/>
        <a:ext cx="3810793" cy="1361125"/>
      </dsp:txXfrm>
    </dsp:sp>
    <dsp:sp modelId="{DBB2D0BA-E06D-4E5F-9ABB-FFD64E188CC1}">
      <dsp:nvSpPr>
        <dsp:cNvPr id="0" name=""/>
        <dsp:cNvSpPr/>
      </dsp:nvSpPr>
      <dsp:spPr>
        <a:xfrm>
          <a:off x="6079331" y="1269324"/>
          <a:ext cx="3810793" cy="143817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North-South Corridor Study</a:t>
          </a:r>
          <a:endParaRPr lang="en-US" sz="10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Regionally Significant Routes for Safety &amp; Mobility Study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Hidden Valley Framework Study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CAG Regional Transportation Plan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East-West Corridor Study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Southern Pinal Regional Corridors PARA Study</a:t>
          </a:r>
          <a:endParaRPr lang="en-US" sz="12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6079331" y="1269324"/>
        <a:ext cx="3810793" cy="1438173"/>
      </dsp:txXfrm>
    </dsp:sp>
    <dsp:sp modelId="{C868E009-C599-4F90-88D4-68A7EC863DB9}">
      <dsp:nvSpPr>
        <dsp:cNvPr id="0" name=""/>
        <dsp:cNvSpPr/>
      </dsp:nvSpPr>
      <dsp:spPr>
        <a:xfrm>
          <a:off x="6079331" y="2722246"/>
          <a:ext cx="3810793" cy="136112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Coolidge Comprehensive Transportation Feasibility Study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Maricopa Area Transportation Plan 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Apache Junction Comprehensive Transportation Study - 2012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79331" y="2722246"/>
        <a:ext cx="3810793" cy="1361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20FE2-2538-45AB-BB31-B3C2E0C3D12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6844-34A5-4BCF-AB35-0DF6E6A2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0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Greetings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Introduction</a:t>
            </a:r>
            <a:r>
              <a:rPr lang="en-US" baseline="0" dirty="0" smtClean="0"/>
              <a:t> of presenter(s)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baseline="0" dirty="0" smtClean="0"/>
              <a:t>Picture Caption:  County forces using a chip spreader on Florence-Kelvin Highway in eastern Pinal County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Some 2500 pages of studies that identified $1.2 billion in need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Many meetings with jurisdictions, stakeholders, and elected officials</a:t>
            </a:r>
          </a:p>
          <a:p>
            <a:r>
              <a:rPr lang="en-US" dirty="0" smtClean="0"/>
              <a:t>	established </a:t>
            </a:r>
            <a:r>
              <a:rPr lang="en-US" dirty="0"/>
              <a:t>the highest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6844-34A5-4BCF-AB35-0DF6E6A2D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1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6844-34A5-4BCF-AB35-0DF6E6A2D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Round Two Community Open House Survey (continued)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 Are there other projects to consider?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Yes:  40%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Undecided:  40%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No:  20%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 you agree with the proposed regional tax?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Yes:  64%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Undecided:  18%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No:  18%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Round 2 Community</a:t>
            </a:r>
            <a:r>
              <a:rPr lang="en-US" sz="1000" baseline="0" dirty="0" smtClean="0"/>
              <a:t> Open House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We asked stakeholders to participate in the $88 bucket drop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Each stakeholder was given $88, representing the annual impact of the tax on the typical household.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Stakeholders were asked to place the money into 3 buckets as to how they wanted their money spent :  Roadway Capacity, Roadway Conditions, and Public Transportation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Roadway Capacity:  $7,606 (59%)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Roadway Conditions:  $3,122 (24%)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Public Transportation:  $2,239 (17%)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being accused of “electioneering” or advocating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when we see goofy comments/articles/letters to editor.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6844-34A5-4BCF-AB35-0DF6E6A2D7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6844-34A5-4BCF-AB35-0DF6E6A2D7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6844-34A5-4BCF-AB35-0DF6E6A2D7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4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5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1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4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01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36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4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3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4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3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28EDA-57CD-4E38-9E61-1FAD6A23A1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C2B220-2CE1-49EA-9A7D-A04EDA90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smith@pinalcountyaz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44" y="0"/>
            <a:ext cx="12021797" cy="125503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Pinal Regional Transportation Authority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345" y="2940464"/>
            <a:ext cx="9173591" cy="16557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TRANSPORTATION SUMMIT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October 19, 2017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871" y="5891817"/>
            <a:ext cx="527629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Andy Smith, Transportation Planning Supervisor</a:t>
            </a:r>
            <a:endParaRPr lang="en-US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03" y="4764902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21524"/>
            <a:ext cx="9601196" cy="274303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 planning agency for all Pinal County </a:t>
            </a:r>
          </a:p>
          <a:p>
            <a:r>
              <a:rPr lang="en-US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Social media </a:t>
            </a:r>
            <a:r>
              <a:rPr lang="en-US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approach &amp; management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Fix Legislation prior to working the RTA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“Variable/Modified” tax rate terminology</a:t>
            </a:r>
          </a:p>
          <a:p>
            <a:pPr lvl="1"/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38" y="4773780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83059" y="295757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Andy Smith</a:t>
            </a:r>
          </a:p>
          <a:p>
            <a:pPr marL="0" indent="0" algn="ctr">
              <a:buNone/>
            </a:pPr>
            <a:r>
              <a:rPr lang="en-US" dirty="0" smtClean="0"/>
              <a:t>Pinal County -Public Works</a:t>
            </a:r>
          </a:p>
          <a:p>
            <a:pPr marL="0" indent="0" algn="ctr">
              <a:buNone/>
            </a:pPr>
            <a:r>
              <a:rPr lang="en-US" dirty="0" smtClean="0"/>
              <a:t>520 866 6407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hlinkClick r:id="rId3"/>
              </a:rPr>
              <a:t>Andrew.smith@pinalcountyaz.gov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06" y="4579087"/>
            <a:ext cx="2132784" cy="21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119" y="2438184"/>
            <a:ext cx="8652029" cy="489477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Board of Supervisors strategic plan included economic development and transportation.</a:t>
            </a:r>
          </a:p>
          <a:p>
            <a:r>
              <a:rPr lang="en-US" sz="2000" b="1" dirty="0" smtClean="0"/>
              <a:t>Pinal County Board of Supervisors tasked staff with finding money.</a:t>
            </a:r>
          </a:p>
          <a:p>
            <a:pPr lvl="1"/>
            <a:r>
              <a:rPr lang="en-US" b="1" dirty="0" smtClean="0"/>
              <a:t>Arizona Revised Statute 48-5302 </a:t>
            </a:r>
          </a:p>
          <a:p>
            <a:pPr lvl="2"/>
            <a:r>
              <a:rPr lang="en-US" b="1" dirty="0" smtClean="0"/>
              <a:t>Formed Pinal Regional Transportation Authority</a:t>
            </a:r>
          </a:p>
          <a:p>
            <a:pPr lvl="1"/>
            <a:r>
              <a:rPr lang="en-US" b="1" dirty="0" smtClean="0"/>
              <a:t>Arizona Revised Statute 48-5304</a:t>
            </a:r>
          </a:p>
          <a:p>
            <a:pPr lvl="2"/>
            <a:r>
              <a:rPr lang="en-US" b="1" dirty="0" smtClean="0"/>
              <a:t>Established the governance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25" y="4818168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May be established in a county with a population of 400,000 or fewer.</a:t>
            </a:r>
          </a:p>
          <a:p>
            <a:r>
              <a:rPr lang="en-US" sz="2000" b="1" dirty="0"/>
              <a:t>Is a public, political, tax levying improvement subdivision of the state.</a:t>
            </a:r>
          </a:p>
          <a:p>
            <a:r>
              <a:rPr lang="en-US" sz="2000" b="1" dirty="0"/>
              <a:t>Membership consists of each </a:t>
            </a:r>
            <a:r>
              <a:rPr lang="en-US" sz="2000" b="1" dirty="0" smtClean="0"/>
              <a:t>municipality, tribal community </a:t>
            </a:r>
            <a:r>
              <a:rPr lang="en-US" sz="2000" b="1" dirty="0"/>
              <a:t>in the </a:t>
            </a:r>
            <a:r>
              <a:rPr lang="en-US" sz="2000" b="1" dirty="0" smtClean="0"/>
              <a:t>county</a:t>
            </a:r>
            <a:r>
              <a:rPr lang="en-US" sz="2000" b="1" dirty="0"/>
              <a:t> </a:t>
            </a:r>
            <a:r>
              <a:rPr lang="en-US" sz="2000" b="1" dirty="0" smtClean="0"/>
              <a:t>&amp; Pinal County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03" y="4764902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6592"/>
            <a:ext cx="10515600" cy="1553847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3100" b="1" dirty="0" smtClean="0"/>
              <a:t>DIFFERENCE BETWEEN EXISTING </a:t>
            </a:r>
            <a:br>
              <a:rPr lang="en-US" sz="3100" b="1" dirty="0" smtClean="0"/>
            </a:br>
            <a:r>
              <a:rPr lang="en-US" sz="3100" b="1" dirty="0" smtClean="0"/>
              <a:t>AND </a:t>
            </a:r>
            <a:br>
              <a:rPr lang="en-US" sz="3100" b="1" dirty="0" smtClean="0"/>
            </a:br>
            <a:r>
              <a:rPr lang="en-US" sz="3100" b="1" dirty="0" smtClean="0"/>
              <a:t>PROPOSITIONS </a:t>
            </a:r>
            <a:r>
              <a:rPr lang="en-US" sz="3100" b="1" dirty="0"/>
              <a:t>416 AND 417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 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1360"/>
            <a:ext cx="10515600" cy="3826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The </a:t>
            </a:r>
            <a:r>
              <a:rPr lang="en-US" sz="1900" b="1" dirty="0" smtClean="0"/>
              <a:t>purpose of 2005 tax </a:t>
            </a:r>
            <a:r>
              <a:rPr lang="en-US" sz="1900" b="1" dirty="0"/>
              <a:t>is to fund construction, maintenance, </a:t>
            </a:r>
            <a:r>
              <a:rPr lang="en-US" sz="1900" b="1" dirty="0" smtClean="0"/>
              <a:t>safety and </a:t>
            </a:r>
            <a:r>
              <a:rPr lang="en-US" sz="1900" b="1" dirty="0"/>
              <a:t>roadside development projects </a:t>
            </a:r>
            <a:r>
              <a:rPr lang="en-US" sz="1900" b="1" dirty="0" smtClean="0"/>
              <a:t>throughout Pinal county</a:t>
            </a:r>
          </a:p>
          <a:p>
            <a:pPr marL="0" indent="0">
              <a:buNone/>
            </a:pPr>
            <a:r>
              <a:rPr lang="en-US" sz="1900" b="1" dirty="0" smtClean="0"/>
              <a:t>These funds are distributed based on population to cities and towns for their transportation uses.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b="1" dirty="0" smtClean="0"/>
              <a:t>PROPOSITION 416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b="1" dirty="0"/>
              <a:t>20-Year Comprehensive Multimodal Regional Transportation Plan </a:t>
            </a:r>
            <a:r>
              <a:rPr lang="en-US" sz="1900" b="1" dirty="0" smtClean="0"/>
              <a:t>(projects &amp; transit)</a:t>
            </a:r>
          </a:p>
          <a:p>
            <a:pPr marL="0" indent="0">
              <a:buNone/>
            </a:pPr>
            <a:r>
              <a:rPr lang="en-US" sz="1900" b="1" dirty="0"/>
              <a:t>	</a:t>
            </a:r>
            <a:r>
              <a:rPr lang="en-US" sz="1900" b="1" dirty="0" smtClean="0"/>
              <a:t>Plan passes? – Good for 5 years</a:t>
            </a:r>
          </a:p>
          <a:p>
            <a:pPr marL="0" indent="0">
              <a:buNone/>
            </a:pPr>
            <a:r>
              <a:rPr lang="en-US" sz="1900" b="1" dirty="0" smtClean="0"/>
              <a:t>PROPOSITION 417 Be </a:t>
            </a:r>
            <a:r>
              <a:rPr lang="en-US" sz="1900" b="1" dirty="0"/>
              <a:t>Financed with a Transaction Privilege (Sales) Tax for Regional Transportation </a:t>
            </a:r>
            <a:r>
              <a:rPr lang="en-US" sz="1900" b="1" dirty="0" smtClean="0"/>
              <a:t>Purposes</a:t>
            </a:r>
          </a:p>
          <a:p>
            <a:pPr marL="0" indent="0">
              <a:buNone/>
            </a:pPr>
            <a:r>
              <a:rPr lang="en-US" sz="1900" b="1" dirty="0"/>
              <a:t>	</a:t>
            </a:r>
            <a:r>
              <a:rPr lang="en-US" sz="1900" b="1" dirty="0" smtClean="0"/>
              <a:t>If tax does not pass – five years to establish funding ARS 42-6106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38" y="4782657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8647978"/>
              </p:ext>
            </p:extLst>
          </p:nvPr>
        </p:nvGraphicFramePr>
        <p:xfrm>
          <a:off x="0" y="1465000"/>
          <a:ext cx="98901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4221" y="266330"/>
            <a:ext cx="701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Identification of Projects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69" y="4896084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-136907"/>
            <a:ext cx="11179208" cy="71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12" y="880982"/>
            <a:ext cx="9601196" cy="1303867"/>
          </a:xfrm>
        </p:spPr>
        <p:txBody>
          <a:bodyPr/>
          <a:lstStyle/>
          <a:p>
            <a:r>
              <a:rPr lang="en-US" dirty="0" smtClean="0"/>
              <a:t>Community Open House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267" y="2721753"/>
            <a:ext cx="4718304" cy="576262"/>
          </a:xfrm>
        </p:spPr>
        <p:txBody>
          <a:bodyPr/>
          <a:lstStyle/>
          <a:p>
            <a:r>
              <a:rPr lang="en-US" dirty="0" smtClean="0"/>
              <a:t>5.  Are there other projects to consider?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284785"/>
              </p:ext>
            </p:extLst>
          </p:nvPr>
        </p:nvGraphicFramePr>
        <p:xfrm>
          <a:off x="891715" y="3168806"/>
          <a:ext cx="4662524" cy="368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0901" y="2738454"/>
            <a:ext cx="4718304" cy="576262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 Do you agree with the proposed regional tax?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4892940"/>
              </p:ext>
            </p:extLst>
          </p:nvPr>
        </p:nvGraphicFramePr>
        <p:xfrm>
          <a:off x="6441111" y="3333074"/>
          <a:ext cx="4318264" cy="336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56" y="701635"/>
            <a:ext cx="1480421" cy="1483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2712" y="3266597"/>
            <a:ext cx="27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60% No or Undecided</a:t>
            </a:r>
          </a:p>
          <a:p>
            <a:r>
              <a:rPr lang="en-US" b="1" dirty="0" smtClean="0"/>
              <a:t>40% Yes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33868" y="3211403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64% Yes</a:t>
            </a:r>
          </a:p>
          <a:p>
            <a:r>
              <a:rPr lang="en-US" b="1" dirty="0" smtClean="0"/>
              <a:t>36% No or Undecided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2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640" y="715015"/>
            <a:ext cx="9601196" cy="1303867"/>
          </a:xfrm>
        </p:spPr>
        <p:txBody>
          <a:bodyPr/>
          <a:lstStyle/>
          <a:p>
            <a:r>
              <a:rPr lang="en-US" dirty="0" smtClean="0"/>
              <a:t>Community Open House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4174" y="2089120"/>
            <a:ext cx="5157787" cy="823912"/>
          </a:xfrm>
        </p:spPr>
        <p:txBody>
          <a:bodyPr/>
          <a:lstStyle/>
          <a:p>
            <a:r>
              <a:rPr lang="en-US" dirty="0" smtClean="0"/>
              <a:t>$88 Bucket Drop Challenge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0245528"/>
              </p:ext>
            </p:extLst>
          </p:nvPr>
        </p:nvGraphicFramePr>
        <p:xfrm>
          <a:off x="1736959" y="2983270"/>
          <a:ext cx="6268376" cy="355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87" y="5064275"/>
            <a:ext cx="1568327" cy="1571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1476" y="2917665"/>
            <a:ext cx="2939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60% Roadway capacity</a:t>
            </a:r>
          </a:p>
          <a:p>
            <a:r>
              <a:rPr lang="en-US" b="1" dirty="0" smtClean="0"/>
              <a:t>25% Roadway conditions</a:t>
            </a:r>
          </a:p>
          <a:p>
            <a:r>
              <a:rPr lang="en-US" b="1" dirty="0" smtClean="0"/>
              <a:t>15% Public transportation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87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CHALLENGE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295402" y="3002926"/>
            <a:ext cx="93215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Projects –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 of funding $1.1 billion in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planning agencies - MAG, CAG SCMPO, ADOT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Arizona Governments – Lack of Director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Inaccurate information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0" y="4764902"/>
            <a:ext cx="1888103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1256</TotalTime>
  <Words>535</Words>
  <Application>Microsoft Office PowerPoint</Application>
  <PresentationFormat>Widescreen</PresentationFormat>
  <Paragraphs>132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Pinal Regional Transportation Authority</vt:lpstr>
      <vt:lpstr>BACKGROUND</vt:lpstr>
      <vt:lpstr>BACKGROUND</vt:lpstr>
      <vt:lpstr>  DIFFERENCE BETWEEN EXISTING  AND  PROPOSITIONS 416 AND 417   </vt:lpstr>
      <vt:lpstr>PowerPoint Presentation</vt:lpstr>
      <vt:lpstr>PowerPoint Presentation</vt:lpstr>
      <vt:lpstr>Community Open House Survey</vt:lpstr>
      <vt:lpstr>Community Open House Exercise</vt:lpstr>
      <vt:lpstr>CHALLENGE</vt:lpstr>
      <vt:lpstr>DO DIFFERENT?</vt:lpstr>
      <vt:lpstr>QUESTIONS &amp; COMMENTS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Smith</dc:creator>
  <cp:lastModifiedBy>Andrew Smith</cp:lastModifiedBy>
  <cp:revision>35</cp:revision>
  <dcterms:created xsi:type="dcterms:W3CDTF">2017-10-03T21:02:01Z</dcterms:created>
  <dcterms:modified xsi:type="dcterms:W3CDTF">2017-10-11T21:24:58Z</dcterms:modified>
</cp:coreProperties>
</file>