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gif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70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83" r:id="rId12"/>
    <p:sldId id="271" r:id="rId13"/>
    <p:sldId id="282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DC068-D306-4CC7-B815-AF68FEE36277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E2CCB-1CBA-4DB2-A14E-7872B2064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2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0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7594-97D4-4AAE-BF4B-B8E7342C5DBF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62E5D-3D56-4F1B-AD4B-5C2F0463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38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" y="0"/>
            <a:ext cx="9172575" cy="6854757"/>
          </a:xfrm>
          <a:prstGeom prst="rect">
            <a:avLst/>
          </a:prstGeom>
          <a:blipFill dpi="0" rotWithShape="1">
            <a:blip r:embed="rId2">
              <a:alphaModFix amt="1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3058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Arizona Rural Transportation Summit</a:t>
            </a:r>
          </a:p>
          <a:p>
            <a:pPr algn="ctr"/>
            <a:r>
              <a:rPr lang="en-US" sz="2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October 19, 2017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06" y="3733800"/>
            <a:ext cx="3311187" cy="13686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B94C31-D795-405C-80E3-9D8658CBDEB3}"/>
              </a:ext>
            </a:extLst>
          </p:cNvPr>
          <p:cNvSpPr txBox="1"/>
          <p:nvPr/>
        </p:nvSpPr>
        <p:spPr>
          <a:xfrm>
            <a:off x="1524000" y="2971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Road Funding Campaigns in 2017</a:t>
            </a:r>
          </a:p>
        </p:txBody>
      </p:sp>
    </p:spTree>
    <p:extLst>
      <p:ext uri="{BB962C8B-B14F-4D97-AF65-F5344CB8AC3E}">
        <p14:creationId xmlns:p14="http://schemas.microsoft.com/office/powerpoint/2010/main" val="2408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3405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74116-B107-4C93-9A62-747265DB2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1371600" cy="13247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46F2A5-5145-4A19-B7A9-E8FB6A740146}"/>
              </a:ext>
            </a:extLst>
          </p:cNvPr>
          <p:cNvSpPr/>
          <p:nvPr/>
        </p:nvSpPr>
        <p:spPr>
          <a:xfrm>
            <a:off x="2286000" y="17811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City voters APPROVED the bond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YES – 44,192 or </a:t>
            </a:r>
            <a:r>
              <a:rPr lang="en-US" sz="2400" dirty="0">
                <a:solidFill>
                  <a:srgbClr val="00B050"/>
                </a:solidFill>
              </a:rPr>
              <a:t>61.48%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NO – 27,694 or </a:t>
            </a:r>
            <a:r>
              <a:rPr lang="en-US" sz="2400" dirty="0">
                <a:solidFill>
                  <a:srgbClr val="FF0000"/>
                </a:solidFill>
              </a:rPr>
              <a:t>38.52%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8F2E7-4522-4CA3-9ACE-CFBCAB8A67D9}"/>
              </a:ext>
            </a:extLst>
          </p:cNvPr>
          <p:cNvSpPr txBox="1"/>
          <p:nvPr/>
        </p:nvSpPr>
        <p:spPr>
          <a:xfrm>
            <a:off x="3505200" y="4139994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 May Special Election</a:t>
            </a:r>
          </a:p>
        </p:txBody>
      </p:sp>
    </p:spTree>
    <p:extLst>
      <p:ext uri="{BB962C8B-B14F-4D97-AF65-F5344CB8AC3E}">
        <p14:creationId xmlns:p14="http://schemas.microsoft.com/office/powerpoint/2010/main" val="9084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33463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Lesson's Learned/Challenges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CC8DA-BF70-4F08-99BD-B8EEADCDD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8" y="657224"/>
            <a:ext cx="1455092" cy="1451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BDAF60-C182-4C63-9C48-246A072B38F4}"/>
              </a:ext>
            </a:extLst>
          </p:cNvPr>
          <p:cNvSpPr txBox="1"/>
          <p:nvPr/>
        </p:nvSpPr>
        <p:spPr>
          <a:xfrm>
            <a:off x="2057400" y="1267357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HUGE Obstacle – City voters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“Go big or go home” attitude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 early with coalition-find what is important to the public for their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Deliver the message clearly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more stakeholders – more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Find the right marketing firm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Oversite-todays world of sceptics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Layout the plan and stick with it-share reports to the community = </a:t>
            </a:r>
            <a:r>
              <a:rPr lang="en-US" sz="2400" dirty="0" err="1"/>
              <a:t>TRANSPARENTCY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AA3AD-5AA2-4553-9A91-47C6E7CD3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8" y="2497795"/>
            <a:ext cx="1371600" cy="13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6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3405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Pima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CE3E0-11A4-4DA2-99FD-1101D8CB9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998376" cy="998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4E330-B06B-4C2D-9BED-3A03DD524B1A}"/>
              </a:ext>
            </a:extLst>
          </p:cNvPr>
          <p:cNvSpPr txBox="1"/>
          <p:nvPr/>
        </p:nvSpPr>
        <p:spPr>
          <a:xfrm>
            <a:off x="2133600" y="1260852"/>
            <a:ext cx="6934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Property Tax Increase for Roads – Residential ONLY</a:t>
            </a:r>
          </a:p>
          <a:p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Offset other costs to increase property tax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$19,526,525.00 Million total - ~$20 million annually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Money spent by district &amp; property tax collected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Oversite Commission to oversee funding and planning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agency, Marana, Sahuarita, Oro Valley, City of Tucson submit for approval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8A24E-9BE4-4EB2-BF30-56C5995CB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1906"/>
            <a:ext cx="998376" cy="998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FF8057-2949-4A8F-B2D4-FD7ACD299442}"/>
              </a:ext>
            </a:extLst>
          </p:cNvPr>
          <p:cNvSpPr/>
          <p:nvPr/>
        </p:nvSpPr>
        <p:spPr>
          <a:xfrm>
            <a:off x="1108788" y="22098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County Board of Supervisors APPROVED </a:t>
            </a:r>
            <a:r>
              <a:rPr lang="en-US" sz="2400" dirty="0">
                <a:solidFill>
                  <a:srgbClr val="00B050"/>
                </a:solidFill>
              </a:rPr>
              <a:t>3-2</a:t>
            </a:r>
          </a:p>
        </p:txBody>
      </p:sp>
    </p:spTree>
    <p:extLst>
      <p:ext uri="{BB962C8B-B14F-4D97-AF65-F5344CB8AC3E}">
        <p14:creationId xmlns:p14="http://schemas.microsoft.com/office/powerpoint/2010/main" val="39950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3405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9DA04A-E1A2-46FB-B95E-F5AAA01611DF}"/>
              </a:ext>
            </a:extLst>
          </p:cNvPr>
          <p:cNvSpPr txBox="1"/>
          <p:nvPr/>
        </p:nvSpPr>
        <p:spPr>
          <a:xfrm>
            <a:off x="1371600" y="12192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$300 million for roads over 10-years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$200 million in the next 5-years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Proposition 101 finished on time and on budget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saved ~$15 million </a:t>
            </a:r>
          </a:p>
        </p:txBody>
      </p:sp>
    </p:spTree>
    <p:extLst>
      <p:ext uri="{BB962C8B-B14F-4D97-AF65-F5344CB8AC3E}">
        <p14:creationId xmlns:p14="http://schemas.microsoft.com/office/powerpoint/2010/main" val="17159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3405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Who ATB is…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9C8111-4D5A-42E1-ABF2-555F2DA5E64D}"/>
              </a:ext>
            </a:extLst>
          </p:cNvPr>
          <p:cNvSpPr txBox="1"/>
          <p:nvPr/>
        </p:nvSpPr>
        <p:spPr>
          <a:xfrm>
            <a:off x="1714500" y="13716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are Road builders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Made of contractors, sub contractors, engineers, suppliers, and crafts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Been in exitance since 1984 and was called the Tucson Utility Contractors Association (</a:t>
            </a:r>
            <a:r>
              <a:rPr lang="en-US" sz="2400" dirty="0" err="1"/>
              <a:t>TUCA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280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3405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Current Funding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A0546-903E-4FD5-B2EA-34C10C988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2" y="871162"/>
            <a:ext cx="12192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321EE-04F0-4A2A-ACE7-7EBD6F515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70" y="1020148"/>
            <a:ext cx="1524000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35EFAA-0F25-42A0-9C13-D896EB88E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77" y="1348034"/>
            <a:ext cx="1773936" cy="791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E2BF1E-C61C-489E-AB4A-D348E78F40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" y="2544148"/>
            <a:ext cx="1135479" cy="1622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E0B7D3-540D-4B79-BF21-3F7176FCE6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15" y="3239757"/>
            <a:ext cx="1395504" cy="1348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D4C351-E76F-4B26-BE3D-09C4324DA9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38014"/>
            <a:ext cx="1600200" cy="160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A85A2A-0B51-47FA-B78A-9164CF4028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53" y="3088169"/>
            <a:ext cx="2020271" cy="11164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0939CE-1342-4148-A52A-8BD23F7FD3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54" y="954910"/>
            <a:ext cx="19050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0024" y="381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Last 5-</a:t>
            </a:r>
            <a:r>
              <a:rPr lang="en-US" sz="3600" b="1" dirty="0" err="1"/>
              <a:t>YRS</a:t>
            </a:r>
            <a:r>
              <a:rPr lang="en-US" sz="3600" b="1" dirty="0"/>
              <a:t> &amp; the Next 5 -</a:t>
            </a:r>
            <a:r>
              <a:rPr lang="en-US" sz="3600" b="1" dirty="0" err="1"/>
              <a:t>YRS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67B58-3506-4FD6-83DB-A5DA24158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24" y="1646178"/>
            <a:ext cx="27432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C3AA2E-3FCD-4831-97B8-0C348B639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46178"/>
            <a:ext cx="2895600" cy="2796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A6628A-51D6-4A41-9B8F-4E30A029F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8" y="1672952"/>
            <a:ext cx="2712244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228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Last 5-Years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AAD27-2F0C-4D78-AF39-3246449BC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76400"/>
            <a:ext cx="1051322" cy="1048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3E87E6-C92E-4A39-923C-3F6EE0C49F1D}"/>
              </a:ext>
            </a:extLst>
          </p:cNvPr>
          <p:cNvSpPr txBox="1"/>
          <p:nvPr/>
        </p:nvSpPr>
        <p:spPr>
          <a:xfrm>
            <a:off x="1104900" y="757741"/>
            <a:ext cx="7086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Proposition 409 – Bond Package - 2012</a:t>
            </a:r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Citywide 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$100 Million total-$20 million annually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Sunset at 5 years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Funding curb to curb – any additional cost occurred paid by the City of Tucson: improve road conditions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Oversite Commission to help oversee funding and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Certain roads were pre approved by the City for the voters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**City must pay down its debt service</a:t>
            </a:r>
          </a:p>
        </p:txBody>
      </p:sp>
    </p:spTree>
    <p:extLst>
      <p:ext uri="{BB962C8B-B14F-4D97-AF65-F5344CB8AC3E}">
        <p14:creationId xmlns:p14="http://schemas.microsoft.com/office/powerpoint/2010/main" val="10627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3405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Campaign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0F1C1-A569-4ACD-B693-98110FF0B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4059"/>
            <a:ext cx="1051322" cy="10485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79676E-AB1E-431A-8551-87E3BAE72EC4}"/>
              </a:ext>
            </a:extLst>
          </p:cNvPr>
          <p:cNvSpPr txBox="1"/>
          <p:nvPr/>
        </p:nvSpPr>
        <p:spPr>
          <a:xfrm>
            <a:off x="2133600" y="1143000"/>
            <a:ext cx="533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working group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PR Marketing Firm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Mayor’s Friend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/>
              <a:t>ATB/Industry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Raised under $</a:t>
            </a:r>
            <a:r>
              <a:rPr lang="en-US" sz="2400" dirty="0" err="1"/>
              <a:t>100K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Direct mail, some social media, radio, signs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 weekly for months</a:t>
            </a:r>
          </a:p>
        </p:txBody>
      </p:sp>
    </p:spTree>
    <p:extLst>
      <p:ext uri="{BB962C8B-B14F-4D97-AF65-F5344CB8AC3E}">
        <p14:creationId xmlns:p14="http://schemas.microsoft.com/office/powerpoint/2010/main" val="671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3405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CC8DA-BF70-4F08-99BD-B8EEADCDD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1455092" cy="1451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BDAF60-C182-4C63-9C48-246A072B38F4}"/>
              </a:ext>
            </a:extLst>
          </p:cNvPr>
          <p:cNvSpPr txBox="1"/>
          <p:nvPr/>
        </p:nvSpPr>
        <p:spPr>
          <a:xfrm>
            <a:off x="2423070" y="1966153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City voters APPROVED the bond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YES – 72,483 or </a:t>
            </a:r>
            <a:r>
              <a:rPr lang="en-US" sz="2400" dirty="0">
                <a:solidFill>
                  <a:srgbClr val="00B050"/>
                </a:solidFill>
              </a:rPr>
              <a:t>50.33%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NO – 71,530 or </a:t>
            </a:r>
            <a:r>
              <a:rPr lang="en-US" sz="2400" dirty="0">
                <a:solidFill>
                  <a:srgbClr val="FF0000"/>
                </a:solidFill>
              </a:rPr>
              <a:t>49.67%</a:t>
            </a:r>
          </a:p>
        </p:txBody>
      </p:sp>
    </p:spTree>
    <p:extLst>
      <p:ext uri="{BB962C8B-B14F-4D97-AF65-F5344CB8AC3E}">
        <p14:creationId xmlns:p14="http://schemas.microsoft.com/office/powerpoint/2010/main" val="35303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04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62501-67A2-4858-9146-9FA9B383A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1371600" cy="13247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680C75-EBEE-4837-8ED8-E44C6A2D7B90}"/>
              </a:ext>
            </a:extLst>
          </p:cNvPr>
          <p:cNvSpPr txBox="1"/>
          <p:nvPr/>
        </p:nvSpPr>
        <p:spPr>
          <a:xfrm>
            <a:off x="1447800" y="1722339"/>
            <a:ext cx="6248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Citywide election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Roads: $100 million total - $20 million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Sunset in 5-years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Funding would include ADA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Oversite Commission to oversee funding and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Certain roads were pre approved by the City of Tucson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744C1-9972-4C35-84B1-C62361636CD4}"/>
              </a:ext>
            </a:extLst>
          </p:cNvPr>
          <p:cNvSpPr txBox="1"/>
          <p:nvPr/>
        </p:nvSpPr>
        <p:spPr>
          <a:xfrm>
            <a:off x="2171700" y="109109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Proposition 101 – ½ cent Sales Tax for Roads &amp; Public Safety</a:t>
            </a:r>
          </a:p>
        </p:txBody>
      </p:sp>
    </p:spTree>
    <p:extLst>
      <p:ext uri="{BB962C8B-B14F-4D97-AF65-F5344CB8AC3E}">
        <p14:creationId xmlns:p14="http://schemas.microsoft.com/office/powerpoint/2010/main" val="25772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6659"/>
            <a:ext cx="9144000" cy="132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3405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Campaign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9B5C9-A96B-4906-8102-D7E86D557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1371600" cy="13247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C64A91-2CFC-4BA9-A775-A8CAAC0F0D20}"/>
              </a:ext>
            </a:extLst>
          </p:cNvPr>
          <p:cNvSpPr txBox="1"/>
          <p:nvPr/>
        </p:nvSpPr>
        <p:spPr>
          <a:xfrm>
            <a:off x="1676400" y="1066800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HUGE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 Marketing Firm out of Phoenix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Police &amp; Fire Foundations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ATB/road industry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Private sector friends close to the Mayor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Raided $</a:t>
            </a:r>
            <a:r>
              <a:rPr lang="en-US" sz="2000" dirty="0" err="1"/>
              <a:t>700K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Direct mail, large presence on social media, radio &amp; TV ads, signs, weekly walking door-to-door</a:t>
            </a:r>
          </a:p>
        </p:txBody>
      </p:sp>
    </p:spTree>
    <p:extLst>
      <p:ext uri="{BB962C8B-B14F-4D97-AF65-F5344CB8AC3E}">
        <p14:creationId xmlns:p14="http://schemas.microsoft.com/office/powerpoint/2010/main" val="8539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>
        <p:wheel spokes="1"/>
      </p:transition>
    </mc:Choice>
    <mc:Fallback xmlns="">
      <p:transition spd="slow" advClick="0" advTm="5000">
        <p:wheel spokes="1"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459</Words>
  <Application>Microsoft Office PowerPoint</Application>
  <PresentationFormat>On-screen Show (4:3)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Malgun Gothic</vt:lpstr>
      <vt:lpstr>Arial</vt:lpstr>
      <vt:lpstr>Calibri</vt:lpstr>
      <vt:lpstr>Courier New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 Gaanderse</dc:creator>
  <cp:lastModifiedBy>Ramon Gaanderse</cp:lastModifiedBy>
  <cp:revision>49</cp:revision>
  <dcterms:created xsi:type="dcterms:W3CDTF">2017-03-03T17:59:56Z</dcterms:created>
  <dcterms:modified xsi:type="dcterms:W3CDTF">2017-10-10T16:20:05Z</dcterms:modified>
</cp:coreProperties>
</file>